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B4B86A1-7CF7-49BE-872B-8982722AD99F}">
          <p14:sldIdLst>
            <p14:sldId id="256"/>
            <p14:sldId id="258"/>
          </p14:sldIdLst>
        </p14:section>
        <p14:section name="Verkoopbereidheid" id="{79B44700-1E20-4D1F-879C-2406BAF4850C}">
          <p14:sldIdLst>
            <p14:sldId id="257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Producentensurplus" id="{76A79F09-2035-4D1D-8403-A8F135D5E175}">
          <p14:sldIdLst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Verschuiven" id="{4BBD75E6-12CB-4F37-B4CC-4C02FC5AB054}">
          <p14:sldIdLst>
            <p14:sldId id="272"/>
            <p14:sldId id="273"/>
            <p14:sldId id="274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0B6"/>
    <a:srgbClr val="ED4D0F"/>
    <a:srgbClr val="51A041"/>
    <a:srgbClr val="61B850"/>
    <a:srgbClr val="F26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CFCA0-5DFD-4CBE-9FE7-B68507A9F28D}" v="4" dt="2023-09-09T12:51:04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3B0CFCA0-5DFD-4CBE-9FE7-B68507A9F28D}"/>
    <pc:docChg chg="undo redo custSel modSld modMainMaster">
      <pc:chgData name="Paul Bloemers" userId="fe3832ff3b233e04" providerId="LiveId" clId="{3B0CFCA0-5DFD-4CBE-9FE7-B68507A9F28D}" dt="2023-09-09T12:51:04.831" v="21" actId="20577"/>
      <pc:docMkLst>
        <pc:docMk/>
      </pc:docMkLst>
      <pc:sldChg chg="modSp">
        <pc:chgData name="Paul Bloemers" userId="fe3832ff3b233e04" providerId="LiveId" clId="{3B0CFCA0-5DFD-4CBE-9FE7-B68507A9F28D}" dt="2023-09-09T12:41:12.578" v="0"/>
        <pc:sldMkLst>
          <pc:docMk/>
          <pc:sldMk cId="460444069" sldId="256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460444069" sldId="256"/>
            <ac:spMk id="2" creationId="{1594A1AA-6632-4882-95C0-DA93303B7B84}"/>
          </ac:spMkLst>
        </pc:spChg>
        <pc:spChg chg="mod">
          <ac:chgData name="Paul Bloemers" userId="fe3832ff3b233e04" providerId="LiveId" clId="{3B0CFCA0-5DFD-4CBE-9FE7-B68507A9F28D}" dt="2023-09-09T12:41:12.578" v="0"/>
          <ac:spMkLst>
            <pc:docMk/>
            <pc:sldMk cId="460444069" sldId="256"/>
            <ac:spMk id="3" creationId="{BA018F55-C2C7-46A3-9216-44169F317250}"/>
          </ac:spMkLst>
        </pc:spChg>
      </pc:sldChg>
      <pc:sldChg chg="modSp">
        <pc:chgData name="Paul Bloemers" userId="fe3832ff3b233e04" providerId="LiveId" clId="{3B0CFCA0-5DFD-4CBE-9FE7-B68507A9F28D}" dt="2023-09-09T12:41:12.578" v="0"/>
        <pc:sldMkLst>
          <pc:docMk/>
          <pc:sldMk cId="2844130178" sldId="257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2844130178" sldId="257"/>
            <ac:spMk id="2" creationId="{9A46CA8A-064B-4A60-92FB-A1BDD95C39B6}"/>
          </ac:spMkLst>
        </pc:spChg>
      </pc:sldChg>
      <pc:sldChg chg="modSp">
        <pc:chgData name="Paul Bloemers" userId="fe3832ff3b233e04" providerId="LiveId" clId="{3B0CFCA0-5DFD-4CBE-9FE7-B68507A9F28D}" dt="2023-09-09T12:41:12.578" v="0"/>
        <pc:sldMkLst>
          <pc:docMk/>
          <pc:sldMk cId="3524911416" sldId="258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3524911416" sldId="258"/>
            <ac:spMk id="2" creationId="{D82903A5-6512-45A4-905F-3C2FF8F78747}"/>
          </ac:spMkLst>
        </pc:spChg>
        <pc:spChg chg="mod">
          <ac:chgData name="Paul Bloemers" userId="fe3832ff3b233e04" providerId="LiveId" clId="{3B0CFCA0-5DFD-4CBE-9FE7-B68507A9F28D}" dt="2023-09-09T12:41:12.578" v="0"/>
          <ac:spMkLst>
            <pc:docMk/>
            <pc:sldMk cId="3524911416" sldId="258"/>
            <ac:spMk id="3" creationId="{40411B11-D7EE-4A52-A0A2-D47C95F79F88}"/>
          </ac:spMkLst>
        </pc:spChg>
        <pc:spChg chg="mod">
          <ac:chgData name="Paul Bloemers" userId="fe3832ff3b233e04" providerId="LiveId" clId="{3B0CFCA0-5DFD-4CBE-9FE7-B68507A9F28D}" dt="2023-09-09T12:41:12.578" v="0"/>
          <ac:spMkLst>
            <pc:docMk/>
            <pc:sldMk cId="3524911416" sldId="258"/>
            <ac:spMk id="4" creationId="{583D9130-8331-4BBA-9511-FE4D4B362DEC}"/>
          </ac:spMkLst>
        </pc:spChg>
      </pc:sldChg>
      <pc:sldChg chg="modSp">
        <pc:chgData name="Paul Bloemers" userId="fe3832ff3b233e04" providerId="LiveId" clId="{3B0CFCA0-5DFD-4CBE-9FE7-B68507A9F28D}" dt="2023-09-09T12:41:12.578" v="0"/>
        <pc:sldMkLst>
          <pc:docMk/>
          <pc:sldMk cId="3399329707" sldId="259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3399329707" sldId="259"/>
            <ac:spMk id="29" creationId="{8C1C2177-5B8F-497E-B2F8-796E4739F733}"/>
          </ac:spMkLst>
        </pc:spChg>
        <pc:spChg chg="mod">
          <ac:chgData name="Paul Bloemers" userId="fe3832ff3b233e04" providerId="LiveId" clId="{3B0CFCA0-5DFD-4CBE-9FE7-B68507A9F28D}" dt="2023-09-09T12:41:12.578" v="0"/>
          <ac:spMkLst>
            <pc:docMk/>
            <pc:sldMk cId="3399329707" sldId="259"/>
            <ac:spMk id="91" creationId="{A4AD0BC2-22E2-4FC5-8F86-1A9298300EE4}"/>
          </ac:spMkLst>
        </pc:spChg>
      </pc:sldChg>
      <pc:sldChg chg="modSp">
        <pc:chgData name="Paul Bloemers" userId="fe3832ff3b233e04" providerId="LiveId" clId="{3B0CFCA0-5DFD-4CBE-9FE7-B68507A9F28D}" dt="2023-09-09T12:41:12.578" v="0"/>
        <pc:sldMkLst>
          <pc:docMk/>
          <pc:sldMk cId="83895492" sldId="260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83895492" sldId="260"/>
            <ac:spMk id="5" creationId="{11491C59-B621-403D-A09D-662225C959B8}"/>
          </ac:spMkLst>
        </pc:spChg>
      </pc:sldChg>
      <pc:sldChg chg="modSp">
        <pc:chgData name="Paul Bloemers" userId="fe3832ff3b233e04" providerId="LiveId" clId="{3B0CFCA0-5DFD-4CBE-9FE7-B68507A9F28D}" dt="2023-09-09T12:41:12.578" v="0"/>
        <pc:sldMkLst>
          <pc:docMk/>
          <pc:sldMk cId="517815407" sldId="261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517815407" sldId="261"/>
            <ac:spMk id="5" creationId="{11491C59-B621-403D-A09D-662225C959B8}"/>
          </ac:spMkLst>
        </pc:spChg>
      </pc:sldChg>
      <pc:sldChg chg="modSp mod modClrScheme chgLayout">
        <pc:chgData name="Paul Bloemers" userId="fe3832ff3b233e04" providerId="LiveId" clId="{3B0CFCA0-5DFD-4CBE-9FE7-B68507A9F28D}" dt="2023-09-09T12:48:41.777" v="2" actId="14100"/>
        <pc:sldMkLst>
          <pc:docMk/>
          <pc:sldMk cId="3733560013" sldId="262"/>
        </pc:sldMkLst>
        <pc:spChg chg="mod ord">
          <ac:chgData name="Paul Bloemers" userId="fe3832ff3b233e04" providerId="LiveId" clId="{3B0CFCA0-5DFD-4CBE-9FE7-B68507A9F28D}" dt="2023-09-09T12:48:41.777" v="2" actId="14100"/>
          <ac:spMkLst>
            <pc:docMk/>
            <pc:sldMk cId="3733560013" sldId="262"/>
            <ac:spMk id="35" creationId="{605DED06-4B7A-45C5-95B6-4BF9E68C091D}"/>
          </ac:spMkLst>
        </pc:spChg>
      </pc:sldChg>
      <pc:sldChg chg="modSp mod modClrScheme chgLayout">
        <pc:chgData name="Paul Bloemers" userId="fe3832ff3b233e04" providerId="LiveId" clId="{3B0CFCA0-5DFD-4CBE-9FE7-B68507A9F28D}" dt="2023-09-09T12:48:51.449" v="4" actId="14100"/>
        <pc:sldMkLst>
          <pc:docMk/>
          <pc:sldMk cId="3623641113" sldId="263"/>
        </pc:sldMkLst>
        <pc:spChg chg="mod ord">
          <ac:chgData name="Paul Bloemers" userId="fe3832ff3b233e04" providerId="LiveId" clId="{3B0CFCA0-5DFD-4CBE-9FE7-B68507A9F28D}" dt="2023-09-09T12:48:51.449" v="4" actId="14100"/>
          <ac:spMkLst>
            <pc:docMk/>
            <pc:sldMk cId="3623641113" sldId="263"/>
            <ac:spMk id="35" creationId="{605DED06-4B7A-45C5-95B6-4BF9E68C091D}"/>
          </ac:spMkLst>
        </pc:spChg>
      </pc:sldChg>
      <pc:sldChg chg="modSp mod modClrScheme chgLayout">
        <pc:chgData name="Paul Bloemers" userId="fe3832ff3b233e04" providerId="LiveId" clId="{3B0CFCA0-5DFD-4CBE-9FE7-B68507A9F28D}" dt="2023-09-09T12:49:03.580" v="6" actId="14100"/>
        <pc:sldMkLst>
          <pc:docMk/>
          <pc:sldMk cId="4170923876" sldId="264"/>
        </pc:sldMkLst>
        <pc:spChg chg="mod ord">
          <ac:chgData name="Paul Bloemers" userId="fe3832ff3b233e04" providerId="LiveId" clId="{3B0CFCA0-5DFD-4CBE-9FE7-B68507A9F28D}" dt="2023-09-09T12:49:03.580" v="6" actId="14100"/>
          <ac:spMkLst>
            <pc:docMk/>
            <pc:sldMk cId="4170923876" sldId="264"/>
            <ac:spMk id="35" creationId="{605DED06-4B7A-45C5-95B6-4BF9E68C091D}"/>
          </ac:spMkLst>
        </pc:spChg>
      </pc:sldChg>
      <pc:sldChg chg="modSp">
        <pc:chgData name="Paul Bloemers" userId="fe3832ff3b233e04" providerId="LiveId" clId="{3B0CFCA0-5DFD-4CBE-9FE7-B68507A9F28D}" dt="2023-09-09T12:41:12.578" v="0"/>
        <pc:sldMkLst>
          <pc:docMk/>
          <pc:sldMk cId="3209342313" sldId="265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3209342313" sldId="265"/>
            <ac:spMk id="4" creationId="{ABEF098C-7CCB-44A0-903E-510C968EA9A1}"/>
          </ac:spMkLst>
        </pc:spChg>
        <pc:spChg chg="mod">
          <ac:chgData name="Paul Bloemers" userId="fe3832ff3b233e04" providerId="LiveId" clId="{3B0CFCA0-5DFD-4CBE-9FE7-B68507A9F28D}" dt="2023-09-09T12:41:12.578" v="0"/>
          <ac:spMkLst>
            <pc:docMk/>
            <pc:sldMk cId="3209342313" sldId="265"/>
            <ac:spMk id="5" creationId="{2059082F-BF80-4998-8779-E393DC492AEC}"/>
          </ac:spMkLst>
        </pc:spChg>
      </pc:sldChg>
      <pc:sldChg chg="modSp">
        <pc:chgData name="Paul Bloemers" userId="fe3832ff3b233e04" providerId="LiveId" clId="{3B0CFCA0-5DFD-4CBE-9FE7-B68507A9F28D}" dt="2023-09-09T12:41:12.578" v="0"/>
        <pc:sldMkLst>
          <pc:docMk/>
          <pc:sldMk cId="2832922644" sldId="266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2832922644" sldId="266"/>
            <ac:spMk id="5" creationId="{1D86CA1A-FA53-4F86-941C-3E5FBE27BF21}"/>
          </ac:spMkLst>
        </pc:spChg>
      </pc:sldChg>
      <pc:sldChg chg="modSp">
        <pc:chgData name="Paul Bloemers" userId="fe3832ff3b233e04" providerId="LiveId" clId="{3B0CFCA0-5DFD-4CBE-9FE7-B68507A9F28D}" dt="2023-09-09T12:41:12.578" v="0"/>
        <pc:sldMkLst>
          <pc:docMk/>
          <pc:sldMk cId="3968869163" sldId="267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3968869163" sldId="267"/>
            <ac:spMk id="4" creationId="{B657F188-F17A-437A-B2AD-25B3E5ABF4DD}"/>
          </ac:spMkLst>
        </pc:spChg>
        <pc:spChg chg="mod">
          <ac:chgData name="Paul Bloemers" userId="fe3832ff3b233e04" providerId="LiveId" clId="{3B0CFCA0-5DFD-4CBE-9FE7-B68507A9F28D}" dt="2023-09-09T12:41:12.578" v="0"/>
          <ac:spMkLst>
            <pc:docMk/>
            <pc:sldMk cId="3968869163" sldId="267"/>
            <ac:spMk id="41" creationId="{6BB09FDE-D169-41C5-9873-949EABA35F7E}"/>
          </ac:spMkLst>
        </pc:spChg>
      </pc:sldChg>
      <pc:sldChg chg="modSp mod modTransition modClrScheme chgLayout">
        <pc:chgData name="Paul Bloemers" userId="fe3832ff3b233e04" providerId="LiveId" clId="{3B0CFCA0-5DFD-4CBE-9FE7-B68507A9F28D}" dt="2023-09-09T12:49:45.775" v="9" actId="14100"/>
        <pc:sldMkLst>
          <pc:docMk/>
          <pc:sldMk cId="3408599173" sldId="268"/>
        </pc:sldMkLst>
        <pc:spChg chg="mod ord">
          <ac:chgData name="Paul Bloemers" userId="fe3832ff3b233e04" providerId="LiveId" clId="{3B0CFCA0-5DFD-4CBE-9FE7-B68507A9F28D}" dt="2023-09-09T12:49:45.775" v="9" actId="14100"/>
          <ac:spMkLst>
            <pc:docMk/>
            <pc:sldMk cId="3408599173" sldId="268"/>
            <ac:spMk id="6" creationId="{E10D823A-1EEB-4E11-93B1-F82CBD0D7587}"/>
          </ac:spMkLst>
        </pc:spChg>
      </pc:sldChg>
      <pc:sldChg chg="modSp mod modTransition modClrScheme chgLayout">
        <pc:chgData name="Paul Bloemers" userId="fe3832ff3b233e04" providerId="LiveId" clId="{3B0CFCA0-5DFD-4CBE-9FE7-B68507A9F28D}" dt="2023-09-09T12:49:56.560" v="11" actId="14100"/>
        <pc:sldMkLst>
          <pc:docMk/>
          <pc:sldMk cId="2385278707" sldId="269"/>
        </pc:sldMkLst>
        <pc:spChg chg="mod ord">
          <ac:chgData name="Paul Bloemers" userId="fe3832ff3b233e04" providerId="LiveId" clId="{3B0CFCA0-5DFD-4CBE-9FE7-B68507A9F28D}" dt="2023-09-09T12:49:56.560" v="11" actId="14100"/>
          <ac:spMkLst>
            <pc:docMk/>
            <pc:sldMk cId="2385278707" sldId="269"/>
            <ac:spMk id="6" creationId="{E10D823A-1EEB-4E11-93B1-F82CBD0D7587}"/>
          </ac:spMkLst>
        </pc:spChg>
      </pc:sldChg>
      <pc:sldChg chg="modSp mod modTransition modClrScheme chgLayout">
        <pc:chgData name="Paul Bloemers" userId="fe3832ff3b233e04" providerId="LiveId" clId="{3B0CFCA0-5DFD-4CBE-9FE7-B68507A9F28D}" dt="2023-09-09T12:50:37.883" v="18" actId="14100"/>
        <pc:sldMkLst>
          <pc:docMk/>
          <pc:sldMk cId="984751852" sldId="270"/>
        </pc:sldMkLst>
        <pc:spChg chg="mod ord">
          <ac:chgData name="Paul Bloemers" userId="fe3832ff3b233e04" providerId="LiveId" clId="{3B0CFCA0-5DFD-4CBE-9FE7-B68507A9F28D}" dt="2023-09-09T12:50:37.883" v="18" actId="14100"/>
          <ac:spMkLst>
            <pc:docMk/>
            <pc:sldMk cId="984751852" sldId="270"/>
            <ac:spMk id="6" creationId="{E10D823A-1EEB-4E11-93B1-F82CBD0D7587}"/>
          </ac:spMkLst>
        </pc:spChg>
      </pc:sldChg>
      <pc:sldChg chg="modSp">
        <pc:chgData name="Paul Bloemers" userId="fe3832ff3b233e04" providerId="LiveId" clId="{3B0CFCA0-5DFD-4CBE-9FE7-B68507A9F28D}" dt="2023-09-09T12:41:12.578" v="0"/>
        <pc:sldMkLst>
          <pc:docMk/>
          <pc:sldMk cId="3306640900" sldId="272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3306640900" sldId="272"/>
            <ac:spMk id="4" creationId="{1AB34C41-132B-4007-B33F-09BED51D195E}"/>
          </ac:spMkLst>
        </pc:spChg>
        <pc:spChg chg="mod">
          <ac:chgData name="Paul Bloemers" userId="fe3832ff3b233e04" providerId="LiveId" clId="{3B0CFCA0-5DFD-4CBE-9FE7-B68507A9F28D}" dt="2023-09-09T12:41:12.578" v="0"/>
          <ac:spMkLst>
            <pc:docMk/>
            <pc:sldMk cId="3306640900" sldId="272"/>
            <ac:spMk id="5" creationId="{907E95A7-4523-4DFE-9EF7-60F7A7B93B76}"/>
          </ac:spMkLst>
        </pc:spChg>
      </pc:sldChg>
      <pc:sldChg chg="modSp mod">
        <pc:chgData name="Paul Bloemers" userId="fe3832ff3b233e04" providerId="LiveId" clId="{3B0CFCA0-5DFD-4CBE-9FE7-B68507A9F28D}" dt="2023-09-09T12:51:04.831" v="21" actId="20577"/>
        <pc:sldMkLst>
          <pc:docMk/>
          <pc:sldMk cId="930738723" sldId="273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930738723" sldId="273"/>
            <ac:spMk id="7" creationId="{FE07B208-CD55-4457-B861-C2C375A650E6}"/>
          </ac:spMkLst>
        </pc:spChg>
        <pc:spChg chg="mod">
          <ac:chgData name="Paul Bloemers" userId="fe3832ff3b233e04" providerId="LiveId" clId="{3B0CFCA0-5DFD-4CBE-9FE7-B68507A9F28D}" dt="2023-09-09T12:51:04.831" v="21" actId="20577"/>
          <ac:spMkLst>
            <pc:docMk/>
            <pc:sldMk cId="930738723" sldId="273"/>
            <ac:spMk id="39" creationId="{1EBC513D-91E6-4207-B21A-A4EC711DC927}"/>
          </ac:spMkLst>
        </pc:spChg>
      </pc:sldChg>
      <pc:sldChg chg="modSp">
        <pc:chgData name="Paul Bloemers" userId="fe3832ff3b233e04" providerId="LiveId" clId="{3B0CFCA0-5DFD-4CBE-9FE7-B68507A9F28D}" dt="2023-09-09T12:41:12.578" v="0"/>
        <pc:sldMkLst>
          <pc:docMk/>
          <pc:sldMk cId="3738009977" sldId="274"/>
        </pc:sldMkLst>
        <pc:spChg chg="mod">
          <ac:chgData name="Paul Bloemers" userId="fe3832ff3b233e04" providerId="LiveId" clId="{3B0CFCA0-5DFD-4CBE-9FE7-B68507A9F28D}" dt="2023-09-09T12:41:12.578" v="0"/>
          <ac:spMkLst>
            <pc:docMk/>
            <pc:sldMk cId="3738009977" sldId="274"/>
            <ac:spMk id="7" creationId="{FE07B208-CD55-4457-B861-C2C375A650E6}"/>
          </ac:spMkLst>
        </pc:spChg>
      </pc:sldChg>
      <pc:sldMasterChg chg="modSldLayout">
        <pc:chgData name="Paul Bloemers" userId="fe3832ff3b233e04" providerId="LiveId" clId="{3B0CFCA0-5DFD-4CBE-9FE7-B68507A9F28D}" dt="2023-09-09T12:41:12.578" v="0"/>
        <pc:sldMasterMkLst>
          <pc:docMk/>
          <pc:sldMasterMk cId="2065791667" sldId="2147483689"/>
        </pc:sldMasterMkLst>
        <pc:sldLayoutChg chg="addSp">
          <pc:chgData name="Paul Bloemers" userId="fe3832ff3b233e04" providerId="LiveId" clId="{3B0CFCA0-5DFD-4CBE-9FE7-B68507A9F28D}" dt="2023-09-09T12:41:12.578" v="0"/>
          <pc:sldLayoutMkLst>
            <pc:docMk/>
            <pc:sldMasterMk cId="2065791667" sldId="2147483689"/>
            <pc:sldLayoutMk cId="2324165044" sldId="2147483699"/>
          </pc:sldLayoutMkLst>
          <pc:spChg chg="add">
            <ac:chgData name="Paul Bloemers" userId="fe3832ff3b233e04" providerId="LiveId" clId="{3B0CFCA0-5DFD-4CBE-9FE7-B68507A9F28D}" dt="2023-09-09T12:41:12.578" v="0"/>
            <ac:spMkLst>
              <pc:docMk/>
              <pc:sldMasterMk cId="2065791667" sldId="2147483689"/>
              <pc:sldLayoutMk cId="2324165044" sldId="2147483699"/>
              <ac:spMk id="5" creationId="{9F16BABB-1CBD-B5B7-BE5D-D85F54159B73}"/>
            </ac:spMkLst>
          </pc:spChg>
        </pc:sldLayoutChg>
        <pc:sldLayoutChg chg="addSp">
          <pc:chgData name="Paul Bloemers" userId="fe3832ff3b233e04" providerId="LiveId" clId="{3B0CFCA0-5DFD-4CBE-9FE7-B68507A9F28D}" dt="2023-09-09T12:41:12.578" v="0"/>
          <pc:sldLayoutMkLst>
            <pc:docMk/>
            <pc:sldMasterMk cId="2065791667" sldId="2147483689"/>
            <pc:sldLayoutMk cId="362297967" sldId="2147483701"/>
          </pc:sldLayoutMkLst>
          <pc:spChg chg="add">
            <ac:chgData name="Paul Bloemers" userId="fe3832ff3b233e04" providerId="LiveId" clId="{3B0CFCA0-5DFD-4CBE-9FE7-B68507A9F28D}" dt="2023-09-09T12:41:12.578" v="0"/>
            <ac:spMkLst>
              <pc:docMk/>
              <pc:sldMasterMk cId="2065791667" sldId="2147483689"/>
              <pc:sldLayoutMk cId="362297967" sldId="2147483701"/>
              <ac:spMk id="7" creationId="{C91DCAE5-3209-0C9D-0D3C-893E2A765BC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ADE18-882F-4C34-84F6-521F363B2F0F}" type="datetimeFigureOut">
              <a:rPr lang="nl-NL" smtClean="0"/>
              <a:t>9-9-2023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A04B0-4B86-4177-8791-1D1B5EED6C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83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A04B0-4B86-4177-8791-1D1B5EED6CD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78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59601962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F16BABB-1CBD-B5B7-BE5D-D85F54159B73}"/>
              </a:ext>
            </a:extLst>
          </p:cNvPr>
          <p:cNvSpPr/>
          <p:nvPr userDrawn="1"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6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5096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C91DCAE5-3209-0C9D-0D3C-893E2A765BC2}"/>
              </a:ext>
            </a:extLst>
          </p:cNvPr>
          <p:cNvSpPr/>
          <p:nvPr userDrawn="1"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4660957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9008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30925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55510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68585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8881" y="348825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58881" y="420981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58881" y="4947401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784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22111536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9050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87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186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2441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31038326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5883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657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4A1AA-6632-4882-95C0-DA93303B7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aanbod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018F55-C2C7-46A3-9216-44169F317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Hoeveel aanbod is er van een product?</a:t>
            </a:r>
          </a:p>
        </p:txBody>
      </p:sp>
    </p:spTree>
    <p:extLst>
      <p:ext uri="{BB962C8B-B14F-4D97-AF65-F5344CB8AC3E}">
        <p14:creationId xmlns:p14="http://schemas.microsoft.com/office/powerpoint/2010/main" val="460444069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EF098C-7CCB-44A0-903E-510C968EA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Producentensurplus</a:t>
            </a:r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059082F-BF80-4998-8779-E393DC492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Als je meer verdient dan je minimaal wil verdienen.</a:t>
            </a:r>
          </a:p>
        </p:txBody>
      </p:sp>
    </p:spTree>
    <p:extLst>
      <p:ext uri="{BB962C8B-B14F-4D97-AF65-F5344CB8AC3E}">
        <p14:creationId xmlns:p14="http://schemas.microsoft.com/office/powerpoint/2010/main" val="3209342313"/>
      </p:ext>
    </p:extLst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D86CA1A-FA53-4F86-941C-3E5FBE27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Producentensurplus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96FD28B-EB57-4EE2-B06F-6ED39789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23100"/>
            <a:ext cx="6753646" cy="4351338"/>
          </a:xfrm>
        </p:spPr>
        <p:txBody>
          <a:bodyPr/>
          <a:lstStyle/>
          <a:p>
            <a:pPr marL="266700" indent="-266700">
              <a:buNone/>
            </a:pPr>
            <a:r>
              <a:rPr lang="nl-NL" dirty="0"/>
              <a:t>= als je méér verdient dan je minimaal wil verdienen.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Producentensurplus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prijs &gt; verkoopbereidheid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5B3260B7-D5A8-49D0-8051-06C03D9E729D}"/>
              </a:ext>
            </a:extLst>
          </p:cNvPr>
          <p:cNvSpPr txBox="1"/>
          <p:nvPr/>
        </p:nvSpPr>
        <p:spPr>
          <a:xfrm>
            <a:off x="7540132" y="3367661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52</a:t>
            </a:r>
          </a:p>
        </p:txBody>
      </p:sp>
      <p:pic>
        <p:nvPicPr>
          <p:cNvPr id="72" name="Afbeelding 71" descr="Afbeelding met rood, tafel&#10;&#10;Automatisch gegenereerde beschrijving">
            <a:extLst>
              <a:ext uri="{FF2B5EF4-FFF2-40B4-BE49-F238E27FC236}">
                <a16:creationId xmlns:a16="http://schemas.microsoft.com/office/drawing/2014/main" id="{C72764AA-3530-4D4B-8F1A-577F306E1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56" y="331039"/>
            <a:ext cx="1511861" cy="1352023"/>
          </a:xfrm>
          <a:prstGeom prst="rect">
            <a:avLst/>
          </a:prstGeom>
        </p:spPr>
      </p:pic>
      <p:sp>
        <p:nvSpPr>
          <p:cNvPr id="78" name="Rechthoek 77">
            <a:extLst>
              <a:ext uri="{FF2B5EF4-FFF2-40B4-BE49-F238E27FC236}">
                <a16:creationId xmlns:a16="http://schemas.microsoft.com/office/drawing/2014/main" id="{6A904C0F-E10B-4938-9CA4-DDD0BE30B5A6}"/>
              </a:ext>
            </a:extLst>
          </p:cNvPr>
          <p:cNvSpPr/>
          <p:nvPr/>
        </p:nvSpPr>
        <p:spPr>
          <a:xfrm>
            <a:off x="8257754" y="4717509"/>
            <a:ext cx="396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522BE3CB-8254-47DB-8F4E-3CDFFAD229C4}"/>
              </a:ext>
            </a:extLst>
          </p:cNvPr>
          <p:cNvSpPr txBox="1"/>
          <p:nvPr/>
        </p:nvSpPr>
        <p:spPr>
          <a:xfrm rot="16200000">
            <a:off x="8004350" y="530790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S.Arab</a:t>
            </a:r>
            <a:r>
              <a:rPr lang="nl-NL" sz="1600" b="1" dirty="0">
                <a:solidFill>
                  <a:schemeClr val="bg1"/>
                </a:solidFill>
              </a:rPr>
              <a:t>.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E1F90AC0-17FE-4738-BE06-99B995D3C6D3}"/>
              </a:ext>
            </a:extLst>
          </p:cNvPr>
          <p:cNvSpPr/>
          <p:nvPr/>
        </p:nvSpPr>
        <p:spPr>
          <a:xfrm>
            <a:off x="8959563" y="4220466"/>
            <a:ext cx="396000" cy="194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DB3147BF-B3FF-48CA-9412-60B279C2CCB0}"/>
              </a:ext>
            </a:extLst>
          </p:cNvPr>
          <p:cNvSpPr txBox="1"/>
          <p:nvPr/>
        </p:nvSpPr>
        <p:spPr>
          <a:xfrm rot="16200000">
            <a:off x="8656736" y="5263024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Rusland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CA535970-B63A-42F4-B523-CCDBB053EF93}"/>
              </a:ext>
            </a:extLst>
          </p:cNvPr>
          <p:cNvSpPr/>
          <p:nvPr/>
        </p:nvSpPr>
        <p:spPr>
          <a:xfrm>
            <a:off x="9668580" y="3853509"/>
            <a:ext cx="396000" cy="226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7BBD2D98-86F6-4C32-897B-A2730A0491F9}"/>
              </a:ext>
            </a:extLst>
          </p:cNvPr>
          <p:cNvSpPr txBox="1"/>
          <p:nvPr/>
        </p:nvSpPr>
        <p:spPr>
          <a:xfrm rot="16200000">
            <a:off x="9307774" y="5200507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Noordzee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0C5EE8E9-D33D-47D4-A50D-5E93C033DB0E}"/>
              </a:ext>
            </a:extLst>
          </p:cNvPr>
          <p:cNvSpPr/>
          <p:nvPr/>
        </p:nvSpPr>
        <p:spPr>
          <a:xfrm>
            <a:off x="10406614" y="3241509"/>
            <a:ext cx="396000" cy="288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9F59E782-B2A0-4B3C-BBA2-CD8B20E138F7}"/>
              </a:ext>
            </a:extLst>
          </p:cNvPr>
          <p:cNvSpPr txBox="1"/>
          <p:nvPr/>
        </p:nvSpPr>
        <p:spPr>
          <a:xfrm rot="16200000">
            <a:off x="10124399" y="5279855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Diepzee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C2D76915-3958-4C3E-805B-6CC6BF48EFAF}"/>
              </a:ext>
            </a:extLst>
          </p:cNvPr>
          <p:cNvSpPr/>
          <p:nvPr/>
        </p:nvSpPr>
        <p:spPr>
          <a:xfrm>
            <a:off x="11137144" y="2881509"/>
            <a:ext cx="396000" cy="324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E331EE49-0E3B-4329-A54E-9B187788B058}"/>
              </a:ext>
            </a:extLst>
          </p:cNvPr>
          <p:cNvSpPr txBox="1"/>
          <p:nvPr/>
        </p:nvSpPr>
        <p:spPr>
          <a:xfrm rot="16200000">
            <a:off x="10692366" y="5114746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Poolgebied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1DEE78F8-33C3-4376-AA44-4BC6E93C676B}"/>
              </a:ext>
            </a:extLst>
          </p:cNvPr>
          <p:cNvSpPr txBox="1"/>
          <p:nvPr/>
        </p:nvSpPr>
        <p:spPr>
          <a:xfrm>
            <a:off x="8266462" y="47520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30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95423BE7-F4AB-47F9-AC21-10F9F139337B}"/>
              </a:ext>
            </a:extLst>
          </p:cNvPr>
          <p:cNvSpPr txBox="1"/>
          <p:nvPr/>
        </p:nvSpPr>
        <p:spPr>
          <a:xfrm>
            <a:off x="8971045" y="421559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42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97" name="Groep 96">
            <a:extLst>
              <a:ext uri="{FF2B5EF4-FFF2-40B4-BE49-F238E27FC236}">
                <a16:creationId xmlns:a16="http://schemas.microsoft.com/office/drawing/2014/main" id="{CF3CB319-886E-4EDD-8597-15510AB1DD31}"/>
              </a:ext>
            </a:extLst>
          </p:cNvPr>
          <p:cNvGrpSpPr/>
          <p:nvPr/>
        </p:nvGrpSpPr>
        <p:grpSpPr>
          <a:xfrm>
            <a:off x="7285583" y="2417270"/>
            <a:ext cx="4427867" cy="4257857"/>
            <a:chOff x="6382590" y="2565161"/>
            <a:chExt cx="4427867" cy="4257857"/>
          </a:xfrm>
        </p:grpSpPr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6417291D-7B10-4A25-9063-9FF576A871B0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3426E163-B905-4680-B3B7-8ADA2BB90EED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7D8CDE90-BA67-404E-B3C2-9821CFFF4094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725E80C2-8B87-456D-85C9-B7C1EFE11F6F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E8433A57-2BE5-468A-A26F-B71085BF3A05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41A643B5-37E1-47FC-A7BA-001E0A4EA6A1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10112B35-1261-4386-A20B-BCF355EBCC05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7859F254-B7BD-47EA-AF4B-0FD85755359E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8F0C8344-083A-48A3-AD41-75FFFAE77D1E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CE38A8A6-111F-44BD-8A98-11D8C1ADBD96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4E1C717C-E3AC-4597-B51C-91C002A34370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kstvak 108">
              <a:extLst>
                <a:ext uri="{FF2B5EF4-FFF2-40B4-BE49-F238E27FC236}">
                  <a16:creationId xmlns:a16="http://schemas.microsoft.com/office/drawing/2014/main" id="{9596382E-E215-4331-9A38-3B01CA68A418}"/>
                </a:ext>
              </a:extLst>
            </p:cNvPr>
            <p:cNvSpPr txBox="1"/>
            <p:nvPr/>
          </p:nvSpPr>
          <p:spPr>
            <a:xfrm>
              <a:off x="9227973" y="645368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totale aanbod</a:t>
              </a:r>
            </a:p>
          </p:txBody>
        </p:sp>
        <p:sp>
          <p:nvSpPr>
            <p:cNvPr id="110" name="Tekstvak 109">
              <a:extLst>
                <a:ext uri="{FF2B5EF4-FFF2-40B4-BE49-F238E27FC236}">
                  <a16:creationId xmlns:a16="http://schemas.microsoft.com/office/drawing/2014/main" id="{1274B302-D03F-4783-9286-D0AF9E92D2A9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prijs ($)</a:t>
              </a:r>
            </a:p>
          </p:txBody>
        </p:sp>
        <p:sp>
          <p:nvSpPr>
            <p:cNvPr id="111" name="Tekstvak 110">
              <a:extLst>
                <a:ext uri="{FF2B5EF4-FFF2-40B4-BE49-F238E27FC236}">
                  <a16:creationId xmlns:a16="http://schemas.microsoft.com/office/drawing/2014/main" id="{BB921C47-AD67-4572-A0D9-8D4A00E389AD}"/>
                </a:ext>
              </a:extLst>
            </p:cNvPr>
            <p:cNvSpPr txBox="1"/>
            <p:nvPr/>
          </p:nvSpPr>
          <p:spPr>
            <a:xfrm>
              <a:off x="6762366" y="538218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112" name="Tekstvak 111">
              <a:extLst>
                <a:ext uri="{FF2B5EF4-FFF2-40B4-BE49-F238E27FC236}">
                  <a16:creationId xmlns:a16="http://schemas.microsoft.com/office/drawing/2014/main" id="{7B7435F4-9FC4-4F6A-AB35-D381E1E16068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113" name="Tekstvak 112">
              <a:extLst>
                <a:ext uri="{FF2B5EF4-FFF2-40B4-BE49-F238E27FC236}">
                  <a16:creationId xmlns:a16="http://schemas.microsoft.com/office/drawing/2014/main" id="{FA852DD3-9DE3-4269-A0EC-62CCC702658C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45</a:t>
              </a:r>
            </a:p>
          </p:txBody>
        </p:sp>
        <p:sp>
          <p:nvSpPr>
            <p:cNvPr id="114" name="Tekstvak 113">
              <a:extLst>
                <a:ext uri="{FF2B5EF4-FFF2-40B4-BE49-F238E27FC236}">
                  <a16:creationId xmlns:a16="http://schemas.microsoft.com/office/drawing/2014/main" id="{FF19D012-5C22-4FA1-ABC0-A8888F429C8F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115" name="Tekstvak 114">
              <a:extLst>
                <a:ext uri="{FF2B5EF4-FFF2-40B4-BE49-F238E27FC236}">
                  <a16:creationId xmlns:a16="http://schemas.microsoft.com/office/drawing/2014/main" id="{D453E7DD-F3D2-4556-83EC-EDFDA0B9D679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75</a:t>
              </a:r>
            </a:p>
          </p:txBody>
        </p:sp>
        <p:sp>
          <p:nvSpPr>
            <p:cNvPr id="116" name="Tekstvak 115">
              <a:extLst>
                <a:ext uri="{FF2B5EF4-FFF2-40B4-BE49-F238E27FC236}">
                  <a16:creationId xmlns:a16="http://schemas.microsoft.com/office/drawing/2014/main" id="{82F1F340-E9E8-4C27-8A75-05D606110B98}"/>
                </a:ext>
              </a:extLst>
            </p:cNvPr>
            <p:cNvSpPr txBox="1"/>
            <p:nvPr/>
          </p:nvSpPr>
          <p:spPr>
            <a:xfrm>
              <a:off x="737982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7" name="Tekstvak 116">
              <a:extLst>
                <a:ext uri="{FF2B5EF4-FFF2-40B4-BE49-F238E27FC236}">
                  <a16:creationId xmlns:a16="http://schemas.microsoft.com/office/drawing/2014/main" id="{99174FFC-F3BE-4097-B166-738DA73D6101}"/>
                </a:ext>
              </a:extLst>
            </p:cNvPr>
            <p:cNvSpPr txBox="1"/>
            <p:nvPr/>
          </p:nvSpPr>
          <p:spPr>
            <a:xfrm>
              <a:off x="809990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0DB64FA0-6741-4C1F-907D-75BCD8D73609}"/>
                </a:ext>
              </a:extLst>
            </p:cNvPr>
            <p:cNvSpPr txBox="1"/>
            <p:nvPr/>
          </p:nvSpPr>
          <p:spPr>
            <a:xfrm>
              <a:off x="881998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BBFC3A95-6A32-42B3-841E-B49EC039C4A7}"/>
                </a:ext>
              </a:extLst>
            </p:cNvPr>
            <p:cNvSpPr txBox="1"/>
            <p:nvPr/>
          </p:nvSpPr>
          <p:spPr>
            <a:xfrm>
              <a:off x="954006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20" name="Tekstvak 119">
              <a:extLst>
                <a:ext uri="{FF2B5EF4-FFF2-40B4-BE49-F238E27FC236}">
                  <a16:creationId xmlns:a16="http://schemas.microsoft.com/office/drawing/2014/main" id="{2F9B9B2D-60CE-4D6F-A355-EC1DE0D6084D}"/>
                </a:ext>
              </a:extLst>
            </p:cNvPr>
            <p:cNvSpPr txBox="1"/>
            <p:nvPr/>
          </p:nvSpPr>
          <p:spPr>
            <a:xfrm>
              <a:off x="1026014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21" name="Rechte verbindingslijn 120">
              <a:extLst>
                <a:ext uri="{FF2B5EF4-FFF2-40B4-BE49-F238E27FC236}">
                  <a16:creationId xmlns:a16="http://schemas.microsoft.com/office/drawing/2014/main" id="{8DFE4646-473D-45AD-86A5-C128D0B09C18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hthoek 72">
            <a:extLst>
              <a:ext uri="{FF2B5EF4-FFF2-40B4-BE49-F238E27FC236}">
                <a16:creationId xmlns:a16="http://schemas.microsoft.com/office/drawing/2014/main" id="{E6C3FEB3-431A-473E-AC58-4B4CD2809488}"/>
              </a:ext>
            </a:extLst>
          </p:cNvPr>
          <p:cNvSpPr/>
          <p:nvPr/>
        </p:nvSpPr>
        <p:spPr>
          <a:xfrm>
            <a:off x="8257754" y="3556483"/>
            <a:ext cx="396000" cy="1170000"/>
          </a:xfrm>
          <a:prstGeom prst="rect">
            <a:avLst/>
          </a:prstGeom>
          <a:gradFill>
            <a:gsLst>
              <a:gs pos="0">
                <a:srgbClr val="61B850"/>
              </a:gs>
              <a:gs pos="100000">
                <a:srgbClr val="51A04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5F03F748-656D-4E54-91F2-3F8B9FD068C3}"/>
              </a:ext>
            </a:extLst>
          </p:cNvPr>
          <p:cNvSpPr/>
          <p:nvPr/>
        </p:nvSpPr>
        <p:spPr>
          <a:xfrm>
            <a:off x="8959563" y="3556483"/>
            <a:ext cx="396000" cy="666000"/>
          </a:xfrm>
          <a:prstGeom prst="rect">
            <a:avLst/>
          </a:prstGeom>
          <a:gradFill>
            <a:gsLst>
              <a:gs pos="0">
                <a:srgbClr val="61B850"/>
              </a:gs>
              <a:gs pos="100000">
                <a:srgbClr val="51A04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78C87371-A303-43DC-92BF-C2747571997A}"/>
              </a:ext>
            </a:extLst>
          </p:cNvPr>
          <p:cNvSpPr/>
          <p:nvPr/>
        </p:nvSpPr>
        <p:spPr>
          <a:xfrm>
            <a:off x="9668580" y="3556483"/>
            <a:ext cx="396000" cy="306000"/>
          </a:xfrm>
          <a:prstGeom prst="rect">
            <a:avLst/>
          </a:prstGeom>
          <a:gradFill>
            <a:gsLst>
              <a:gs pos="0">
                <a:srgbClr val="61B850"/>
              </a:gs>
              <a:gs pos="100000">
                <a:srgbClr val="51A04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/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67BC2F06-3A15-46B2-A3BD-0F62FB55F52A}"/>
              </a:ext>
            </a:extLst>
          </p:cNvPr>
          <p:cNvSpPr txBox="1"/>
          <p:nvPr/>
        </p:nvSpPr>
        <p:spPr>
          <a:xfrm>
            <a:off x="9669363" y="383370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46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EFB50612-BAB7-4007-AE04-3A0900150C57}"/>
              </a:ext>
            </a:extLst>
          </p:cNvPr>
          <p:cNvSpPr txBox="1"/>
          <p:nvPr/>
        </p:nvSpPr>
        <p:spPr>
          <a:xfrm>
            <a:off x="10402244" y="328074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62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B43969C6-5120-4022-8384-A7F968779426}"/>
              </a:ext>
            </a:extLst>
          </p:cNvPr>
          <p:cNvSpPr txBox="1"/>
          <p:nvPr/>
        </p:nvSpPr>
        <p:spPr>
          <a:xfrm>
            <a:off x="11150173" y="294017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70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34015BF9-3E2B-484D-81CA-63765A5E8577}"/>
              </a:ext>
            </a:extLst>
          </p:cNvPr>
          <p:cNvGrpSpPr/>
          <p:nvPr/>
        </p:nvGrpSpPr>
        <p:grpSpPr>
          <a:xfrm>
            <a:off x="8090303" y="3337117"/>
            <a:ext cx="4187185" cy="369332"/>
            <a:chOff x="878561" y="5901687"/>
            <a:chExt cx="4187185" cy="369332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3305F3E1-B9A6-4571-9CD3-951D9DE1B922}"/>
                </a:ext>
              </a:extLst>
            </p:cNvPr>
            <p:cNvSpPr txBox="1"/>
            <p:nvPr/>
          </p:nvSpPr>
          <p:spPr>
            <a:xfrm>
              <a:off x="4457887" y="5901687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prijs</a:t>
              </a:r>
            </a:p>
          </p:txBody>
        </p: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D606284-C00A-4A4F-9AD3-523E364E5D55}"/>
                </a:ext>
              </a:extLst>
            </p:cNvPr>
            <p:cNvCxnSpPr/>
            <p:nvPr/>
          </p:nvCxnSpPr>
          <p:spPr>
            <a:xfrm>
              <a:off x="878561" y="6116897"/>
              <a:ext cx="3592016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kstvak 122">
            <a:extLst>
              <a:ext uri="{FF2B5EF4-FFF2-40B4-BE49-F238E27FC236}">
                <a16:creationId xmlns:a16="http://schemas.microsoft.com/office/drawing/2014/main" id="{D52DBB6F-3110-4AEC-97F4-AA74DD308D59}"/>
              </a:ext>
            </a:extLst>
          </p:cNvPr>
          <p:cNvSpPr txBox="1"/>
          <p:nvPr/>
        </p:nvSpPr>
        <p:spPr>
          <a:xfrm>
            <a:off x="8218139" y="4025657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1A80B6"/>
                </a:solidFill>
              </a:rPr>
              <a:t>+22</a:t>
            </a:r>
            <a:endParaRPr lang="nl-NL" dirty="0">
              <a:solidFill>
                <a:srgbClr val="1A80B6"/>
              </a:solidFill>
            </a:endParaRPr>
          </a:p>
        </p:txBody>
      </p:sp>
      <p:sp>
        <p:nvSpPr>
          <p:cNvPr id="124" name="Tekstvak 123">
            <a:extLst>
              <a:ext uri="{FF2B5EF4-FFF2-40B4-BE49-F238E27FC236}">
                <a16:creationId xmlns:a16="http://schemas.microsoft.com/office/drawing/2014/main" id="{141AA149-76BB-4A72-ACE8-84983BC6D1FF}"/>
              </a:ext>
            </a:extLst>
          </p:cNvPr>
          <p:cNvSpPr txBox="1"/>
          <p:nvPr/>
        </p:nvSpPr>
        <p:spPr>
          <a:xfrm>
            <a:off x="8931650" y="3758857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1A80B6"/>
                </a:solidFill>
              </a:rPr>
              <a:t>+10</a:t>
            </a:r>
            <a:endParaRPr lang="nl-NL" dirty="0">
              <a:solidFill>
                <a:srgbClr val="1A80B6"/>
              </a:solidFill>
            </a:endParaRPr>
          </a:p>
        </p:txBody>
      </p:sp>
      <p:sp>
        <p:nvSpPr>
          <p:cNvPr id="125" name="Tekstvak 124">
            <a:extLst>
              <a:ext uri="{FF2B5EF4-FFF2-40B4-BE49-F238E27FC236}">
                <a16:creationId xmlns:a16="http://schemas.microsoft.com/office/drawing/2014/main" id="{AE195035-1E1D-4B4F-8ADA-C997F3B3D4D3}"/>
              </a:ext>
            </a:extLst>
          </p:cNvPr>
          <p:cNvSpPr txBox="1"/>
          <p:nvPr/>
        </p:nvSpPr>
        <p:spPr>
          <a:xfrm>
            <a:off x="9678473" y="3568715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1A80B6"/>
                </a:solidFill>
              </a:rPr>
              <a:t>+6</a:t>
            </a:r>
            <a:endParaRPr lang="nl-NL" dirty="0">
              <a:solidFill>
                <a:srgbClr val="1A80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226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7" grpId="0" animBg="1"/>
      <p:bldP spid="73" grpId="0" animBg="1"/>
      <p:bldP spid="74" grpId="0" animBg="1"/>
      <p:bldP spid="76" grpId="0" animBg="1"/>
      <p:bldP spid="123" grpId="0"/>
      <p:bldP spid="124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3202BA18-7CAA-4AC9-8D91-E3694282AAF8}"/>
              </a:ext>
            </a:extLst>
          </p:cNvPr>
          <p:cNvSpPr/>
          <p:nvPr/>
        </p:nvSpPr>
        <p:spPr>
          <a:xfrm flipV="1">
            <a:off x="7232487" y="3108687"/>
            <a:ext cx="2108200" cy="1993205"/>
          </a:xfrm>
          <a:custGeom>
            <a:avLst/>
            <a:gdLst>
              <a:gd name="connsiteX0" fmla="*/ 0 w 2108200"/>
              <a:gd name="connsiteY0" fmla="*/ 0 h 1666875"/>
              <a:gd name="connsiteX1" fmla="*/ 0 w 2108200"/>
              <a:gd name="connsiteY1" fmla="*/ 1666875 h 1666875"/>
              <a:gd name="connsiteX2" fmla="*/ 2108200 w 2108200"/>
              <a:gd name="connsiteY2" fmla="*/ 1666875 h 1666875"/>
              <a:gd name="connsiteX3" fmla="*/ 0 w 2108200"/>
              <a:gd name="connsiteY3" fmla="*/ 0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1666875">
                <a:moveTo>
                  <a:pt x="0" y="0"/>
                </a:moveTo>
                <a:lnTo>
                  <a:pt x="0" y="1666875"/>
                </a:lnTo>
                <a:lnTo>
                  <a:pt x="2108200" y="1666875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rgbClr val="51A04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57F188-F17A-437A-B2AD-25B3E5AB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300" dirty="0"/>
              <a:t>En als het er meer worden…</a:t>
            </a:r>
          </a:p>
        </p:txBody>
      </p:sp>
      <p:sp>
        <p:nvSpPr>
          <p:cNvPr id="41" name="Tijdelijke aanduiding voor inhoud 40">
            <a:extLst>
              <a:ext uri="{FF2B5EF4-FFF2-40B4-BE49-F238E27FC236}">
                <a16:creationId xmlns:a16="http://schemas.microsoft.com/office/drawing/2014/main" id="{6BB09FDE-D169-41C5-9873-949EABA35F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Elk punt op de lijn is de verkoopbereidheid van een aanbieder.</a:t>
            </a:r>
          </a:p>
          <a:p>
            <a:endParaRPr lang="nl-NL" dirty="0"/>
          </a:p>
          <a:p>
            <a:r>
              <a:rPr lang="nl-NL" dirty="0"/>
              <a:t>Als de prijs hoger is dan de verkoopbereidheid, dan heeft de aanbieder een </a:t>
            </a:r>
            <a:r>
              <a:rPr lang="nl-NL" dirty="0" err="1"/>
              <a:t>producentensurplus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PS = gearceerde driehoek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nl-NL" dirty="0"/>
              <a:t>	(heleboel streepjes naast elkaar)</a:t>
            </a:r>
          </a:p>
          <a:p>
            <a:pPr>
              <a:tabLst>
                <a:tab pos="266700" algn="l"/>
              </a:tabLst>
            </a:pPr>
            <a:r>
              <a:rPr lang="nl-NL" dirty="0"/>
              <a:t>Bedrag = oppervlakte driehoek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D55B518-763D-4498-AC9A-41B2DFAD51FF}"/>
              </a:ext>
            </a:extLst>
          </p:cNvPr>
          <p:cNvGrpSpPr/>
          <p:nvPr/>
        </p:nvGrpSpPr>
        <p:grpSpPr>
          <a:xfrm>
            <a:off x="6425158" y="1825625"/>
            <a:ext cx="4678528" cy="4422957"/>
            <a:chOff x="6382590" y="2565161"/>
            <a:chExt cx="4678528" cy="4422957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ED631841-380C-467E-8DB2-BB81FFEDC234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BD3D873F-38B4-4F13-ADE2-3536D3D5C725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1F2B7C61-9AE3-46EE-B2E5-4F9D706E9C38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AD3C29EC-2E29-4891-8826-0C321DE34029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1759F4D-6E63-476C-B44D-E371C29A622F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AC493121-5F05-465C-88BB-67EF3E12358F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B3222BD1-FA93-44CE-A804-317386BA907C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7DC3AA10-BB06-4A9A-B372-179387C846A4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BD6A4166-DDB6-498A-B7ED-96F6020E0C95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9BA102F1-8870-4B7F-A71C-67EFAF0D4B93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A1796C4B-86EF-455D-B79B-06C20A25E31D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8A6F892D-0528-414A-958C-C17C31384A6A}"/>
                </a:ext>
              </a:extLst>
            </p:cNvPr>
            <p:cNvSpPr txBox="1"/>
            <p:nvPr/>
          </p:nvSpPr>
          <p:spPr>
            <a:xfrm>
              <a:off x="9288200" y="6618786"/>
              <a:ext cx="158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1F62F334-0B93-46CA-BAD7-0F695B101A67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C77BA61-1E4C-4D0F-B2C1-821338283D90}"/>
                </a:ext>
              </a:extLst>
            </p:cNvPr>
            <p:cNvSpPr txBox="1"/>
            <p:nvPr/>
          </p:nvSpPr>
          <p:spPr>
            <a:xfrm>
              <a:off x="687938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C43032E0-7A77-440E-9297-8232BAA19C74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/>
                <a:t>10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CD050201-567C-4894-ABA8-BAD342B135C1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572E8D33-38EA-4609-AD26-2B1EEF35C5F0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26E657BA-1D98-43A9-A2FE-A8886DFFF7F0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7B7458CC-BEB9-4DDA-94E8-5D8A7770C819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BA25CFED-4ECF-4494-AFAB-7E4567E37905}"/>
                </a:ext>
              </a:extLst>
            </p:cNvPr>
            <p:cNvSpPr txBox="1"/>
            <p:nvPr/>
          </p:nvSpPr>
          <p:spPr>
            <a:xfrm>
              <a:off x="839835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40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92A70369-5AC8-4EE4-8332-2DB4112E8822}"/>
                </a:ext>
              </a:extLst>
            </p:cNvPr>
            <p:cNvSpPr txBox="1"/>
            <p:nvPr/>
          </p:nvSpPr>
          <p:spPr>
            <a:xfrm>
              <a:off x="913412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60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3680BFE3-DD8B-4C83-AC93-85728EC3247E}"/>
                </a:ext>
              </a:extLst>
            </p:cNvPr>
            <p:cNvSpPr txBox="1"/>
            <p:nvPr/>
          </p:nvSpPr>
          <p:spPr>
            <a:xfrm>
              <a:off x="984150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80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1FCD1142-A1FF-4B25-A410-D4801E21699A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100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A4A96531-33D7-40E0-9994-B9109375BF47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C18AAAB5-FB86-44A0-BEFA-8EC9D5990CD3}"/>
              </a:ext>
            </a:extLst>
          </p:cNvPr>
          <p:cNvSpPr txBox="1"/>
          <p:nvPr/>
        </p:nvSpPr>
        <p:spPr>
          <a:xfrm>
            <a:off x="10171997" y="2275960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2849BFA0-9038-4BD5-BCDA-86D631A5AB1D}"/>
              </a:ext>
            </a:extLst>
          </p:cNvPr>
          <p:cNvSpPr txBox="1"/>
          <p:nvPr/>
        </p:nvSpPr>
        <p:spPr>
          <a:xfrm>
            <a:off x="6735795" y="2920256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DBD5B004-147C-4D41-8B57-46661EC680BD}"/>
              </a:ext>
            </a:extLst>
          </p:cNvPr>
          <p:cNvCxnSpPr>
            <a:cxnSpLocks/>
          </p:cNvCxnSpPr>
          <p:nvPr/>
        </p:nvCxnSpPr>
        <p:spPr>
          <a:xfrm flipV="1">
            <a:off x="7478266" y="3108097"/>
            <a:ext cx="0" cy="1719615"/>
          </a:xfrm>
          <a:prstGeom prst="line">
            <a:avLst/>
          </a:prstGeom>
          <a:ln w="44450">
            <a:solidFill>
              <a:srgbClr val="51A04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51B81C24-7C93-409D-90ED-B822CE613BB4}"/>
              </a:ext>
            </a:extLst>
          </p:cNvPr>
          <p:cNvCxnSpPr>
            <a:cxnSpLocks/>
          </p:cNvCxnSpPr>
          <p:nvPr/>
        </p:nvCxnSpPr>
        <p:spPr>
          <a:xfrm flipH="1" flipV="1">
            <a:off x="7774275" y="3108097"/>
            <a:ext cx="14452" cy="1447447"/>
          </a:xfrm>
          <a:prstGeom prst="line">
            <a:avLst/>
          </a:prstGeom>
          <a:ln w="44450">
            <a:solidFill>
              <a:srgbClr val="51A04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BFCB1278-9354-4B86-B6AE-1ACDC3730FAC}"/>
              </a:ext>
            </a:extLst>
          </p:cNvPr>
          <p:cNvCxnSpPr>
            <a:cxnSpLocks/>
          </p:cNvCxnSpPr>
          <p:nvPr/>
        </p:nvCxnSpPr>
        <p:spPr>
          <a:xfrm rot="10800000">
            <a:off x="8435427" y="3108097"/>
            <a:ext cx="0" cy="846000"/>
          </a:xfrm>
          <a:prstGeom prst="line">
            <a:avLst/>
          </a:prstGeom>
          <a:ln w="44450">
            <a:solidFill>
              <a:srgbClr val="51A04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C432AB37-FE19-4E0F-AAAC-970A05586DF3}"/>
              </a:ext>
            </a:extLst>
          </p:cNvPr>
          <p:cNvCxnSpPr>
            <a:cxnSpLocks/>
          </p:cNvCxnSpPr>
          <p:nvPr/>
        </p:nvCxnSpPr>
        <p:spPr>
          <a:xfrm rot="10800000">
            <a:off x="8798642" y="3108097"/>
            <a:ext cx="0" cy="468000"/>
          </a:xfrm>
          <a:prstGeom prst="line">
            <a:avLst/>
          </a:prstGeom>
          <a:ln w="44450">
            <a:solidFill>
              <a:srgbClr val="51A04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Tekstvak 58">
            <a:extLst>
              <a:ext uri="{FF2B5EF4-FFF2-40B4-BE49-F238E27FC236}">
                <a16:creationId xmlns:a16="http://schemas.microsoft.com/office/drawing/2014/main" id="{7B94804D-813D-4ABD-AE63-25C79FAF8C9B}"/>
              </a:ext>
            </a:extLst>
          </p:cNvPr>
          <p:cNvSpPr txBox="1"/>
          <p:nvPr/>
        </p:nvSpPr>
        <p:spPr>
          <a:xfrm>
            <a:off x="7512365" y="348622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1A80B6"/>
                </a:solidFill>
              </a:rPr>
              <a:t>PS</a:t>
            </a:r>
            <a:endParaRPr lang="nl-NL" b="1" dirty="0">
              <a:solidFill>
                <a:srgbClr val="1A80B6"/>
              </a:solidFill>
            </a:endParaRPr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4C22CDC7-DA21-4792-906D-CFBFAFF307AE}"/>
              </a:ext>
            </a:extLst>
          </p:cNvPr>
          <p:cNvCxnSpPr>
            <a:cxnSpLocks/>
          </p:cNvCxnSpPr>
          <p:nvPr/>
        </p:nvCxnSpPr>
        <p:spPr>
          <a:xfrm flipH="1">
            <a:off x="7212446" y="2194957"/>
            <a:ext cx="3112769" cy="2937482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al 42">
            <a:extLst>
              <a:ext uri="{FF2B5EF4-FFF2-40B4-BE49-F238E27FC236}">
                <a16:creationId xmlns:a16="http://schemas.microsoft.com/office/drawing/2014/main" id="{EA1AA5E4-E314-4AB9-8F15-94C601644538}"/>
              </a:ext>
            </a:extLst>
          </p:cNvPr>
          <p:cNvSpPr/>
          <p:nvPr/>
        </p:nvSpPr>
        <p:spPr>
          <a:xfrm>
            <a:off x="7425626" y="4818480"/>
            <a:ext cx="112864" cy="112864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>
            <a:extLst>
              <a:ext uri="{FF2B5EF4-FFF2-40B4-BE49-F238E27FC236}">
                <a16:creationId xmlns:a16="http://schemas.microsoft.com/office/drawing/2014/main" id="{23962CB2-EA82-4D2A-BE42-BD4117D61A28}"/>
              </a:ext>
            </a:extLst>
          </p:cNvPr>
          <p:cNvSpPr/>
          <p:nvPr/>
        </p:nvSpPr>
        <p:spPr>
          <a:xfrm>
            <a:off x="7737769" y="4523625"/>
            <a:ext cx="112864" cy="112864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83C3CCE2-97F0-4114-8FBC-99A338B1CAF5}"/>
              </a:ext>
            </a:extLst>
          </p:cNvPr>
          <p:cNvSpPr/>
          <p:nvPr/>
        </p:nvSpPr>
        <p:spPr>
          <a:xfrm>
            <a:off x="8384487" y="3900344"/>
            <a:ext cx="112864" cy="112864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2C75FCEB-F663-4F04-A63D-F997120EC4E3}"/>
              </a:ext>
            </a:extLst>
          </p:cNvPr>
          <p:cNvSpPr/>
          <p:nvPr/>
        </p:nvSpPr>
        <p:spPr>
          <a:xfrm>
            <a:off x="8747288" y="3568198"/>
            <a:ext cx="112864" cy="112864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1E5EE626-77A0-4477-8476-8AF5BC42B799}"/>
              </a:ext>
            </a:extLst>
          </p:cNvPr>
          <p:cNvGrpSpPr/>
          <p:nvPr/>
        </p:nvGrpSpPr>
        <p:grpSpPr>
          <a:xfrm>
            <a:off x="7228690" y="2889712"/>
            <a:ext cx="4187185" cy="369332"/>
            <a:chOff x="878561" y="5901687"/>
            <a:chExt cx="4187185" cy="369332"/>
          </a:xfrm>
        </p:grpSpPr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0D6A9CBF-0151-4288-8F19-12E344556184}"/>
                </a:ext>
              </a:extLst>
            </p:cNvPr>
            <p:cNvSpPr txBox="1"/>
            <p:nvPr/>
          </p:nvSpPr>
          <p:spPr>
            <a:xfrm>
              <a:off x="4457887" y="5901687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0484D20B-5473-4B27-84D7-5459C3EEB907}"/>
                </a:ext>
              </a:extLst>
            </p:cNvPr>
            <p:cNvCxnSpPr/>
            <p:nvPr/>
          </p:nvCxnSpPr>
          <p:spPr>
            <a:xfrm>
              <a:off x="878561" y="6116897"/>
              <a:ext cx="359201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886916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1" grpId="0" uiExpand="1" build="p"/>
      <p:bldP spid="43" grpId="0" animBg="1"/>
      <p:bldP spid="43" grpId="1" animBg="1"/>
      <p:bldP spid="50" grpId="0" animBg="1"/>
      <p:bldP spid="50" grpId="1" animBg="1"/>
      <p:bldP spid="54" grpId="0" animBg="1"/>
      <p:bldP spid="54" grpId="1" animBg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0D823A-1EEB-4E11-93B1-F82CBD0D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5500951" cy="6222125"/>
          </a:xfrm>
        </p:spPr>
        <p:txBody>
          <a:bodyPr>
            <a:normAutofit/>
          </a:bodyPr>
          <a:lstStyle/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nl-NL" dirty="0"/>
              <a:t>Teken de aanbodlijn:</a:t>
            </a:r>
            <a:br>
              <a:rPr lang="nl-NL" dirty="0"/>
            </a:b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- 50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endParaRPr lang="nl-NL" dirty="0"/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nl-NL" dirty="0"/>
              <a:t>Hoeveel producten worden aangeboden bij een prijs van € 60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endParaRPr lang="nl-NL" dirty="0"/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nl-NL" dirty="0"/>
              <a:t>Arceer het </a:t>
            </a:r>
            <a:r>
              <a:rPr lang="nl-NL" dirty="0" err="1"/>
              <a:t>producentensurplus</a:t>
            </a:r>
            <a:r>
              <a:rPr lang="nl-NL" dirty="0"/>
              <a:t>.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endParaRPr lang="nl-NL" dirty="0"/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nl-NL" dirty="0"/>
              <a:t>Bereken de waarde van het </a:t>
            </a:r>
            <a:r>
              <a:rPr lang="nl-NL" dirty="0" err="1"/>
              <a:t>producentensurplus</a:t>
            </a:r>
            <a:r>
              <a:rPr lang="nl-NL" dirty="0"/>
              <a:t>.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F5E99F4-2A6A-4F61-B614-E53DAD1FBF35}"/>
              </a:ext>
            </a:extLst>
          </p:cNvPr>
          <p:cNvGrpSpPr/>
          <p:nvPr/>
        </p:nvGrpSpPr>
        <p:grpSpPr>
          <a:xfrm>
            <a:off x="7095083" y="1866171"/>
            <a:ext cx="4716628" cy="4422957"/>
            <a:chOff x="6344490" y="2565161"/>
            <a:chExt cx="4716628" cy="4422957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D278F014-F200-477C-B103-5BF43B6B035E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7FF84B74-575F-4DF6-B486-7071CC4FC5D3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726A32A7-99D3-491A-8146-E8CF15AAAC8A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95E34430-F4A0-4E89-BAA6-A5B2E6E0864C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4E978D1F-0B70-464A-A050-CD1DDB089D41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271CF9EA-69B9-4DE5-8BAC-201B94D67717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650EB128-EEC3-4137-93B0-837A41A1E9DB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B1A5BF30-128D-4225-8E21-87B6491FB0A4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93DE3363-D933-4162-BE84-9F8A38D67F55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334AD588-AFEE-4A78-BE28-DB3E745729EE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F36A9A54-A8D2-46BD-870A-CFE8928F7576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290DC1A5-0D23-4BD1-B8CE-58CCD2153F65}"/>
                </a:ext>
              </a:extLst>
            </p:cNvPr>
            <p:cNvSpPr txBox="1"/>
            <p:nvPr/>
          </p:nvSpPr>
          <p:spPr>
            <a:xfrm>
              <a:off x="7983373" y="6618786"/>
              <a:ext cx="2973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 (× </a:t>
              </a:r>
              <a:r>
                <a:rPr lang="nl-NL" dirty="0" err="1"/>
                <a:t>mln</a:t>
              </a:r>
              <a:r>
                <a:rPr lang="nl-NL" dirty="0"/>
                <a:t> stuks)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D2767864-9E15-41BE-B231-29203D5C4D15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84C1BF7-E47D-42FB-A2E0-D4958FCE721F}"/>
                </a:ext>
              </a:extLst>
            </p:cNvPr>
            <p:cNvSpPr txBox="1"/>
            <p:nvPr/>
          </p:nvSpPr>
          <p:spPr>
            <a:xfrm>
              <a:off x="6783682" y="538218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2F4DE887-DE56-4784-8DE2-42C3F0516A0D}"/>
                </a:ext>
              </a:extLst>
            </p:cNvPr>
            <p:cNvSpPr txBox="1"/>
            <p:nvPr/>
          </p:nvSpPr>
          <p:spPr>
            <a:xfrm>
              <a:off x="6783682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E7EE1D08-A7F9-4F46-B943-141299281739}"/>
                </a:ext>
              </a:extLst>
            </p:cNvPr>
            <p:cNvSpPr txBox="1"/>
            <p:nvPr/>
          </p:nvSpPr>
          <p:spPr>
            <a:xfrm>
              <a:off x="6783682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6042CDAB-9E24-406F-A590-56768EF5A648}"/>
                </a:ext>
              </a:extLst>
            </p:cNvPr>
            <p:cNvSpPr txBox="1"/>
            <p:nvPr/>
          </p:nvSpPr>
          <p:spPr>
            <a:xfrm>
              <a:off x="6783682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3BE81642-4F8D-4F43-843E-C05BD5E0C19E}"/>
                </a:ext>
              </a:extLst>
            </p:cNvPr>
            <p:cNvSpPr txBox="1"/>
            <p:nvPr/>
          </p:nvSpPr>
          <p:spPr>
            <a:xfrm>
              <a:off x="6655442" y="2565161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63CCF6C3-2B77-42BA-BCC0-6A7A9F4F1681}"/>
                </a:ext>
              </a:extLst>
            </p:cNvPr>
            <p:cNvSpPr txBox="1"/>
            <p:nvPr/>
          </p:nvSpPr>
          <p:spPr>
            <a:xfrm>
              <a:off x="7613038" y="6247202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59F9679A-562B-48B3-BB06-97454281D26B}"/>
                </a:ext>
              </a:extLst>
            </p:cNvPr>
            <p:cNvSpPr txBox="1"/>
            <p:nvPr/>
          </p:nvSpPr>
          <p:spPr>
            <a:xfrm>
              <a:off x="8334851" y="6239905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75C09C1D-082F-4C9B-A638-6082E3AA0284}"/>
                </a:ext>
              </a:extLst>
            </p:cNvPr>
            <p:cNvSpPr txBox="1"/>
            <p:nvPr/>
          </p:nvSpPr>
          <p:spPr>
            <a:xfrm>
              <a:off x="9050957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BDCFC342-E509-43EE-81C2-9B31BC6B6B3A}"/>
                </a:ext>
              </a:extLst>
            </p:cNvPr>
            <p:cNvSpPr txBox="1"/>
            <p:nvPr/>
          </p:nvSpPr>
          <p:spPr>
            <a:xfrm>
              <a:off x="977800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83524094-114D-4952-8036-D3858A04217F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500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6FB088B6-EBD3-4758-A07D-C605281FBBDB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859917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ep 35">
            <a:extLst>
              <a:ext uri="{FF2B5EF4-FFF2-40B4-BE49-F238E27FC236}">
                <a16:creationId xmlns:a16="http://schemas.microsoft.com/office/drawing/2014/main" id="{4756EEFD-5697-4340-8312-4F88FAEE29A8}"/>
              </a:ext>
            </a:extLst>
          </p:cNvPr>
          <p:cNvGrpSpPr/>
          <p:nvPr/>
        </p:nvGrpSpPr>
        <p:grpSpPr>
          <a:xfrm>
            <a:off x="7095083" y="1866171"/>
            <a:ext cx="4716628" cy="4422957"/>
            <a:chOff x="6344490" y="2565161"/>
            <a:chExt cx="4716628" cy="4422957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F169469-E7CE-4AF3-98BE-CDFC956A5663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623FF3-4741-480B-99CD-2A6F06435DDC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A6EBBE0A-2877-4BFF-8C54-7BA6ECEBF6B8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9FF8D8F3-B029-4282-BF76-5B38F993E9A2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CB853A3F-FE23-4A4C-A6A9-9CFD88993A39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B04F64-FCA8-487B-86A3-EF2CA0504345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A342665-67F3-41E8-B641-325F4D7EC737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7E7CECCC-6535-43CC-9F75-2514CFBAAB52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B8D472E7-B285-4D18-B9FB-214B27EA9FE2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71E12671-AF56-495F-85BB-44506D570BD4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ED8FA180-3168-4013-B7E4-40C88274D625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26DE2D89-EE0C-4D3F-8E31-53877B066726}"/>
                </a:ext>
              </a:extLst>
            </p:cNvPr>
            <p:cNvSpPr txBox="1"/>
            <p:nvPr/>
          </p:nvSpPr>
          <p:spPr>
            <a:xfrm>
              <a:off x="7983373" y="6618786"/>
              <a:ext cx="2973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 (× </a:t>
              </a:r>
              <a:r>
                <a:rPr lang="nl-NL" dirty="0" err="1"/>
                <a:t>mln</a:t>
              </a:r>
              <a:r>
                <a:rPr lang="nl-NL" dirty="0"/>
                <a:t> stuks)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FF853091-6A61-4D6D-B2BF-166D3EA02CEC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1897540F-0BBD-4D24-B006-72CEEB76F1C1}"/>
                </a:ext>
              </a:extLst>
            </p:cNvPr>
            <p:cNvSpPr txBox="1"/>
            <p:nvPr/>
          </p:nvSpPr>
          <p:spPr>
            <a:xfrm>
              <a:off x="6783682" y="538218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8C312894-74CB-4942-808F-EE750A297107}"/>
                </a:ext>
              </a:extLst>
            </p:cNvPr>
            <p:cNvSpPr txBox="1"/>
            <p:nvPr/>
          </p:nvSpPr>
          <p:spPr>
            <a:xfrm>
              <a:off x="6783682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56472124-71C0-4D93-95AB-7AC461B39E45}"/>
                </a:ext>
              </a:extLst>
            </p:cNvPr>
            <p:cNvSpPr txBox="1"/>
            <p:nvPr/>
          </p:nvSpPr>
          <p:spPr>
            <a:xfrm>
              <a:off x="6783682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002DF02B-9F1A-4A70-86D5-BA18ED6D6532}"/>
                </a:ext>
              </a:extLst>
            </p:cNvPr>
            <p:cNvSpPr txBox="1"/>
            <p:nvPr/>
          </p:nvSpPr>
          <p:spPr>
            <a:xfrm>
              <a:off x="6783682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1D1D21D4-A4BC-4162-A6B2-9885A75ABE3D}"/>
                </a:ext>
              </a:extLst>
            </p:cNvPr>
            <p:cNvSpPr txBox="1"/>
            <p:nvPr/>
          </p:nvSpPr>
          <p:spPr>
            <a:xfrm>
              <a:off x="6655442" y="2565161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7849DE7A-0BB7-4A25-B86B-4CD17A5709CB}"/>
                </a:ext>
              </a:extLst>
            </p:cNvPr>
            <p:cNvSpPr txBox="1"/>
            <p:nvPr/>
          </p:nvSpPr>
          <p:spPr>
            <a:xfrm>
              <a:off x="7613038" y="6247202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382F48BF-7772-4E1D-B2CE-5B5F9DE4B090}"/>
                </a:ext>
              </a:extLst>
            </p:cNvPr>
            <p:cNvSpPr txBox="1"/>
            <p:nvPr/>
          </p:nvSpPr>
          <p:spPr>
            <a:xfrm>
              <a:off x="8334851" y="6239905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F10FA7FA-8041-44D4-B464-ADB1F2C5CB51}"/>
                </a:ext>
              </a:extLst>
            </p:cNvPr>
            <p:cNvSpPr txBox="1"/>
            <p:nvPr/>
          </p:nvSpPr>
          <p:spPr>
            <a:xfrm>
              <a:off x="9050957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F2D69C51-77E2-4476-8329-91F3B37E3A27}"/>
                </a:ext>
              </a:extLst>
            </p:cNvPr>
            <p:cNvSpPr txBox="1"/>
            <p:nvPr/>
          </p:nvSpPr>
          <p:spPr>
            <a:xfrm>
              <a:off x="977800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6045A773-B326-4179-87A7-397211F32177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500</a:t>
              </a:r>
            </a:p>
          </p:txBody>
        </p: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C547DFA6-F0A2-4875-9012-B8D6B6C68A93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0D823A-1EEB-4E11-93B1-F82CBD0D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5312826" cy="62221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r>
              <a:rPr lang="nl-NL" dirty="0"/>
              <a:t>Teken de aanbodlijn:</a:t>
            </a:r>
            <a:br>
              <a:rPr lang="nl-NL" dirty="0"/>
            </a:br>
            <a:r>
              <a:rPr lang="nl-NL" dirty="0"/>
              <a:t>	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- 50</a:t>
            </a:r>
          </a:p>
          <a:p>
            <a:pPr marL="0" indent="0">
              <a:buNone/>
              <a:tabLst>
                <a:tab pos="533400" algn="l"/>
              </a:tabLst>
            </a:pPr>
            <a:endParaRPr lang="nl-NL" dirty="0"/>
          </a:p>
          <a:p>
            <a:pPr marL="0" indent="0">
              <a:buNone/>
              <a:tabLst>
                <a:tab pos="533400" algn="l"/>
              </a:tabLst>
            </a:pPr>
            <a:r>
              <a:rPr lang="nl-NL" dirty="0"/>
              <a:t>Bereken:</a:t>
            </a:r>
          </a:p>
          <a:p>
            <a:pPr lvl="1"/>
            <a:r>
              <a:rPr lang="nl-NL" dirty="0"/>
              <a:t>Startpunt als Q = 0</a:t>
            </a:r>
          </a:p>
          <a:p>
            <a:pPr marL="457200" lvl="1" indent="0">
              <a:buNone/>
            </a:pPr>
            <a:r>
              <a:rPr lang="nl-NL" dirty="0"/>
              <a:t>	→ 0 = 5P – 50</a:t>
            </a:r>
          </a:p>
          <a:p>
            <a:pPr marL="457200" lvl="1" indent="0">
              <a:buNone/>
            </a:pPr>
            <a:r>
              <a:rPr lang="nl-NL" dirty="0"/>
              <a:t>	→ -5P = -50</a:t>
            </a:r>
          </a:p>
          <a:p>
            <a:pPr marL="457200" lvl="1" indent="0">
              <a:buNone/>
            </a:pPr>
            <a:r>
              <a:rPr lang="nl-NL" dirty="0"/>
              <a:t>	→ P = 10</a:t>
            </a:r>
          </a:p>
          <a:p>
            <a:pPr lvl="1"/>
            <a:r>
              <a:rPr lang="nl-NL" dirty="0"/>
              <a:t>Een 2</a:t>
            </a:r>
            <a:r>
              <a:rPr lang="nl-NL" baseline="30000" dirty="0"/>
              <a:t>e</a:t>
            </a:r>
            <a:r>
              <a:rPr lang="nl-NL" dirty="0"/>
              <a:t> punt. Bijv. als P = 80</a:t>
            </a:r>
          </a:p>
          <a:p>
            <a:pPr marL="457200" lvl="1" indent="0">
              <a:buNone/>
            </a:pPr>
            <a:r>
              <a:rPr lang="nl-NL" dirty="0"/>
              <a:t>	 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5x80 – 50</a:t>
            </a:r>
          </a:p>
          <a:p>
            <a:pPr marL="457200" lvl="1" indent="0">
              <a:buNone/>
            </a:pPr>
            <a:r>
              <a:rPr lang="nl-NL" dirty="0"/>
              <a:t>	 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350</a:t>
            </a: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5D04CAF5-0274-4BF4-B4CD-74314C1A9DC5}"/>
              </a:ext>
            </a:extLst>
          </p:cNvPr>
          <p:cNvSpPr/>
          <p:nvPr/>
        </p:nvSpPr>
        <p:spPr>
          <a:xfrm>
            <a:off x="7848470" y="5127971"/>
            <a:ext cx="144000" cy="144000"/>
          </a:xfrm>
          <a:prstGeom prst="ellipse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7C7A8793-4694-4A31-B812-C84B1ABB6F8D}"/>
              </a:ext>
            </a:extLst>
          </p:cNvPr>
          <p:cNvSpPr/>
          <p:nvPr/>
        </p:nvSpPr>
        <p:spPr>
          <a:xfrm>
            <a:off x="10388269" y="2669992"/>
            <a:ext cx="144000" cy="144000"/>
          </a:xfrm>
          <a:prstGeom prst="ellipse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E0D5F86F-45D3-4E7E-AA94-5B32511FE783}"/>
              </a:ext>
            </a:extLst>
          </p:cNvPr>
          <p:cNvCxnSpPr>
            <a:cxnSpLocks/>
          </p:cNvCxnSpPr>
          <p:nvPr/>
        </p:nvCxnSpPr>
        <p:spPr>
          <a:xfrm flipH="1">
            <a:off x="7924800" y="2009210"/>
            <a:ext cx="3317524" cy="319205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3CDCDF7B-A24F-44BF-A2D2-C7A491032825}"/>
              </a:ext>
            </a:extLst>
          </p:cNvPr>
          <p:cNvSpPr txBox="1"/>
          <p:nvPr/>
        </p:nvSpPr>
        <p:spPr>
          <a:xfrm>
            <a:off x="10945922" y="216192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238527870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2" grpId="0" animBg="1"/>
      <p:bldP spid="33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Vrije vorm: vorm 36">
            <a:extLst>
              <a:ext uri="{FF2B5EF4-FFF2-40B4-BE49-F238E27FC236}">
                <a16:creationId xmlns:a16="http://schemas.microsoft.com/office/drawing/2014/main" id="{8BB136DB-5879-4177-BF6D-92F6FDB0A06C}"/>
              </a:ext>
            </a:extLst>
          </p:cNvPr>
          <p:cNvSpPr/>
          <p:nvPr/>
        </p:nvSpPr>
        <p:spPr>
          <a:xfrm rot="5400000">
            <a:off x="7950909" y="3443164"/>
            <a:ext cx="1744553" cy="1771650"/>
          </a:xfrm>
          <a:custGeom>
            <a:avLst/>
            <a:gdLst>
              <a:gd name="connsiteX0" fmla="*/ 0 w 1797050"/>
              <a:gd name="connsiteY0" fmla="*/ 0 h 1771650"/>
              <a:gd name="connsiteX1" fmla="*/ 0 w 1797050"/>
              <a:gd name="connsiteY1" fmla="*/ 1771650 h 1771650"/>
              <a:gd name="connsiteX2" fmla="*/ 1797050 w 1797050"/>
              <a:gd name="connsiteY2" fmla="*/ 1771650 h 1771650"/>
              <a:gd name="connsiteX3" fmla="*/ 0 w 1797050"/>
              <a:gd name="connsiteY3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7050" h="1771650">
                <a:moveTo>
                  <a:pt x="0" y="0"/>
                </a:moveTo>
                <a:lnTo>
                  <a:pt x="0" y="1771650"/>
                </a:lnTo>
                <a:lnTo>
                  <a:pt x="1797050" y="1771650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rgbClr val="51A04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9" name="Groep 38">
            <a:extLst>
              <a:ext uri="{FF2B5EF4-FFF2-40B4-BE49-F238E27FC236}">
                <a16:creationId xmlns:a16="http://schemas.microsoft.com/office/drawing/2014/main" id="{588AF343-D0BA-4ED6-AA9E-0312B7435B49}"/>
              </a:ext>
            </a:extLst>
          </p:cNvPr>
          <p:cNvGrpSpPr/>
          <p:nvPr/>
        </p:nvGrpSpPr>
        <p:grpSpPr>
          <a:xfrm>
            <a:off x="7095083" y="1866171"/>
            <a:ext cx="4716628" cy="4422957"/>
            <a:chOff x="6344490" y="2565161"/>
            <a:chExt cx="4716628" cy="4422957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0D5A998F-A79B-4084-9DFD-C0D5D9363B6E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927DE7FF-C6BE-4AFB-993F-535C170CFBA2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D9229090-290F-4A27-8107-056B48F88460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4360DDF-3E0D-4F1F-90FB-BB9E8DCA0AFA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AF851B7F-03A6-499D-AB05-A5D83CAA4C8F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EAE95353-28B6-4C47-84DA-8AA86DF3F6DE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7CAAA61-FDB5-4765-96F7-A414727A5FB2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0E874E32-1618-4A13-822A-167B47F15862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0D31C210-A932-4E97-A7EF-06BAB2AA1E46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5EB91B7B-A112-4486-BA50-42D721C1EE41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AA42F2BA-8F3F-463B-B771-8C7C3762CD35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1F7BF07C-46A8-4596-8B44-AFF2AFCC348B}"/>
                </a:ext>
              </a:extLst>
            </p:cNvPr>
            <p:cNvSpPr txBox="1"/>
            <p:nvPr/>
          </p:nvSpPr>
          <p:spPr>
            <a:xfrm>
              <a:off x="7983373" y="6618786"/>
              <a:ext cx="2973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 (× </a:t>
              </a:r>
              <a:r>
                <a:rPr lang="nl-NL" dirty="0" err="1"/>
                <a:t>mln</a:t>
              </a:r>
              <a:r>
                <a:rPr lang="nl-NL" dirty="0"/>
                <a:t> stuks)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A1EE5545-B5B7-481A-8CD3-4177DC838A8E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3395BFC3-52CF-46D8-A495-9BEB6FD4654C}"/>
                </a:ext>
              </a:extLst>
            </p:cNvPr>
            <p:cNvSpPr txBox="1"/>
            <p:nvPr/>
          </p:nvSpPr>
          <p:spPr>
            <a:xfrm>
              <a:off x="6783682" y="538218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A04F2180-E141-4E92-8CBF-E309DF47F2C3}"/>
                </a:ext>
              </a:extLst>
            </p:cNvPr>
            <p:cNvSpPr txBox="1"/>
            <p:nvPr/>
          </p:nvSpPr>
          <p:spPr>
            <a:xfrm>
              <a:off x="6783682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A8EE1398-BDB7-4377-99A7-507051A5280D}"/>
                </a:ext>
              </a:extLst>
            </p:cNvPr>
            <p:cNvSpPr txBox="1"/>
            <p:nvPr/>
          </p:nvSpPr>
          <p:spPr>
            <a:xfrm>
              <a:off x="6783682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2D7673EF-C73B-467B-82CC-E17A54AF5299}"/>
                </a:ext>
              </a:extLst>
            </p:cNvPr>
            <p:cNvSpPr txBox="1"/>
            <p:nvPr/>
          </p:nvSpPr>
          <p:spPr>
            <a:xfrm>
              <a:off x="6783682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DD058E31-F52A-4457-8DA7-0F8CFE9B8BD6}"/>
                </a:ext>
              </a:extLst>
            </p:cNvPr>
            <p:cNvSpPr txBox="1"/>
            <p:nvPr/>
          </p:nvSpPr>
          <p:spPr>
            <a:xfrm>
              <a:off x="6655442" y="2565161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AF422C13-A577-4765-995D-98D0051DE480}"/>
                </a:ext>
              </a:extLst>
            </p:cNvPr>
            <p:cNvSpPr txBox="1"/>
            <p:nvPr/>
          </p:nvSpPr>
          <p:spPr>
            <a:xfrm>
              <a:off x="7613038" y="6247202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2C823454-CDC4-44FF-A805-AB8E0277E518}"/>
                </a:ext>
              </a:extLst>
            </p:cNvPr>
            <p:cNvSpPr txBox="1"/>
            <p:nvPr/>
          </p:nvSpPr>
          <p:spPr>
            <a:xfrm>
              <a:off x="8334851" y="6239905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200</a:t>
              </a: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C4DCE4D4-15E5-4BCC-894B-9987C5E58911}"/>
                </a:ext>
              </a:extLst>
            </p:cNvPr>
            <p:cNvSpPr txBox="1"/>
            <p:nvPr/>
          </p:nvSpPr>
          <p:spPr>
            <a:xfrm>
              <a:off x="9050957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300</a:t>
              </a:r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33951444-7E30-4DD8-B892-06E180EDEA2F}"/>
                </a:ext>
              </a:extLst>
            </p:cNvPr>
            <p:cNvSpPr txBox="1"/>
            <p:nvPr/>
          </p:nvSpPr>
          <p:spPr>
            <a:xfrm>
              <a:off x="977800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400</a:t>
              </a:r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2D12889D-269B-4317-9A74-677470218087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500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EE71B7B6-F31E-412E-A562-60FDB1F893FF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0D823A-1EEB-4E11-93B1-F82CBD0D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5518471" cy="6222125"/>
          </a:xfrm>
        </p:spPr>
        <p:txBody>
          <a:bodyPr>
            <a:normAutofit/>
          </a:bodyPr>
          <a:lstStyle/>
          <a:p>
            <a:pPr marL="457200" indent="-457200">
              <a:lnSpc>
                <a:spcPts val="3100"/>
              </a:lnSpc>
              <a:buFont typeface="+mj-lt"/>
              <a:buAutoNum type="arabicPeriod" startAt="2"/>
            </a:pPr>
            <a:r>
              <a:rPr lang="nl-NL" dirty="0"/>
              <a:t>Hoeveel producten worden aangeboden bij een prijs van € 60</a:t>
            </a:r>
          </a:p>
          <a:p>
            <a:pPr lvl="1"/>
            <a:r>
              <a:rPr lang="nl-NL" dirty="0"/>
              <a:t>Als P = 60</a:t>
            </a:r>
          </a:p>
          <a:p>
            <a:pPr marL="457200" lvl="1" indent="0">
              <a:buNone/>
            </a:pPr>
            <a:r>
              <a:rPr lang="nl-NL" dirty="0"/>
              <a:t>	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5×60 - 50 = 250</a:t>
            </a:r>
          </a:p>
          <a:p>
            <a:pPr marL="457200" lvl="1" indent="0">
              <a:buNone/>
            </a:pPr>
            <a:endParaRPr lang="nl-NL" dirty="0"/>
          </a:p>
          <a:p>
            <a:pPr marL="457200" indent="-457200">
              <a:lnSpc>
                <a:spcPts val="3100"/>
              </a:lnSpc>
              <a:buFont typeface="+mj-lt"/>
              <a:buAutoNum type="arabicPeriod" startAt="2"/>
            </a:pPr>
            <a:r>
              <a:rPr lang="nl-NL" dirty="0"/>
              <a:t>Arceer het </a:t>
            </a:r>
            <a:r>
              <a:rPr lang="nl-NL" dirty="0" err="1"/>
              <a:t>producentensurplus</a:t>
            </a:r>
            <a:r>
              <a:rPr lang="nl-NL" dirty="0"/>
              <a:t>.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 startAt="2"/>
            </a:pPr>
            <a:r>
              <a:rPr lang="nl-NL" dirty="0"/>
              <a:t>Bereken de waarde van het </a:t>
            </a:r>
            <a:r>
              <a:rPr lang="nl-NL" dirty="0" err="1"/>
              <a:t>producentensurplus</a:t>
            </a:r>
            <a:r>
              <a:rPr lang="nl-NL" dirty="0"/>
              <a:t>.</a:t>
            </a:r>
          </a:p>
          <a:p>
            <a:pPr lvl="1">
              <a:lnSpc>
                <a:spcPts val="3100"/>
              </a:lnSpc>
            </a:pPr>
            <a:r>
              <a:rPr lang="nl-NL" dirty="0" err="1"/>
              <a:t>Opp</a:t>
            </a:r>
            <a:r>
              <a:rPr lang="nl-NL" dirty="0"/>
              <a:t> = ½ × basis × hoogte</a:t>
            </a:r>
          </a:p>
          <a:p>
            <a:pPr marL="714375" lvl="1" indent="0">
              <a:lnSpc>
                <a:spcPts val="3100"/>
              </a:lnSpc>
              <a:buNone/>
            </a:pPr>
            <a:r>
              <a:rPr lang="nl-NL" dirty="0" err="1"/>
              <a:t>Opp</a:t>
            </a:r>
            <a:r>
              <a:rPr lang="nl-NL" dirty="0"/>
              <a:t> = ½ × 250 </a:t>
            </a:r>
            <a:r>
              <a:rPr lang="nl-NL" dirty="0" err="1"/>
              <a:t>mln</a:t>
            </a:r>
            <a:r>
              <a:rPr lang="nl-NL" dirty="0"/>
              <a:t> × (€ 60 - € 10)</a:t>
            </a:r>
          </a:p>
          <a:p>
            <a:pPr marL="714375" lvl="1" indent="0">
              <a:lnSpc>
                <a:spcPts val="3100"/>
              </a:lnSpc>
              <a:buNone/>
            </a:pPr>
            <a:r>
              <a:rPr lang="nl-NL" dirty="0"/>
              <a:t>PS = € 6.250 mln.</a:t>
            </a:r>
          </a:p>
          <a:p>
            <a:pPr marL="714375" lvl="1" indent="-257175">
              <a:lnSpc>
                <a:spcPts val="3100"/>
              </a:lnSpc>
              <a:buNone/>
            </a:pPr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4E914EBA-A410-4A77-92DD-99A9D475F0CB}"/>
              </a:ext>
            </a:extLst>
          </p:cNvPr>
          <p:cNvCxnSpPr/>
          <p:nvPr/>
        </p:nvCxnSpPr>
        <p:spPr>
          <a:xfrm>
            <a:off x="7948587" y="3447476"/>
            <a:ext cx="1728000" cy="0"/>
          </a:xfrm>
          <a:prstGeom prst="line">
            <a:avLst/>
          </a:prstGeom>
          <a:ln w="22225">
            <a:solidFill>
              <a:srgbClr val="51A0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EAB9C8FA-8A3C-4B0E-B8C1-4529F33D5330}"/>
              </a:ext>
            </a:extLst>
          </p:cNvPr>
          <p:cNvCxnSpPr>
            <a:cxnSpLocks/>
          </p:cNvCxnSpPr>
          <p:nvPr/>
        </p:nvCxnSpPr>
        <p:spPr>
          <a:xfrm>
            <a:off x="9717225" y="3546136"/>
            <a:ext cx="0" cy="1980000"/>
          </a:xfrm>
          <a:prstGeom prst="line">
            <a:avLst/>
          </a:prstGeom>
          <a:ln w="22225">
            <a:solidFill>
              <a:srgbClr val="51A0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C427BCE8-8C41-4F0E-B36B-D6C037D66B03}"/>
              </a:ext>
            </a:extLst>
          </p:cNvPr>
          <p:cNvSpPr txBox="1"/>
          <p:nvPr/>
        </p:nvSpPr>
        <p:spPr>
          <a:xfrm>
            <a:off x="8197151" y="3623312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1A80B6"/>
                </a:solidFill>
              </a:rPr>
              <a:t>PS</a:t>
            </a:r>
            <a:endParaRPr lang="nl-NL" b="1" dirty="0">
              <a:solidFill>
                <a:srgbClr val="1A80B6"/>
              </a:solidFill>
            </a:endParaRPr>
          </a:p>
        </p:txBody>
      </p: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E57C54D1-6894-45B8-90DF-35A11CBA5719}"/>
              </a:ext>
            </a:extLst>
          </p:cNvPr>
          <p:cNvCxnSpPr>
            <a:cxnSpLocks/>
          </p:cNvCxnSpPr>
          <p:nvPr/>
        </p:nvCxnSpPr>
        <p:spPr>
          <a:xfrm flipH="1">
            <a:off x="7924800" y="2009210"/>
            <a:ext cx="3317524" cy="319205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>
            <a:extLst>
              <a:ext uri="{FF2B5EF4-FFF2-40B4-BE49-F238E27FC236}">
                <a16:creationId xmlns:a16="http://schemas.microsoft.com/office/drawing/2014/main" id="{176B101D-64D5-437E-993B-EB7AFD7887BD}"/>
              </a:ext>
            </a:extLst>
          </p:cNvPr>
          <p:cNvSpPr txBox="1"/>
          <p:nvPr/>
        </p:nvSpPr>
        <p:spPr>
          <a:xfrm>
            <a:off x="10945922" y="216192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7C7A8793-4694-4A31-B812-C84B1ABB6F8D}"/>
              </a:ext>
            </a:extLst>
          </p:cNvPr>
          <p:cNvSpPr/>
          <p:nvPr/>
        </p:nvSpPr>
        <p:spPr>
          <a:xfrm>
            <a:off x="9645225" y="3376220"/>
            <a:ext cx="144000" cy="144000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75185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uiExpand="1" build="p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AB34C41-132B-4007-B33F-09BED51D1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aanbodlijn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907E95A7-4523-4DFE-9EF7-60F7A7B93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Alleen de prijs?</a:t>
            </a:r>
          </a:p>
        </p:txBody>
      </p:sp>
    </p:spTree>
    <p:extLst>
      <p:ext uri="{BB962C8B-B14F-4D97-AF65-F5344CB8AC3E}">
        <p14:creationId xmlns:p14="http://schemas.microsoft.com/office/powerpoint/2010/main" val="3306640900"/>
      </p:ext>
    </p:extLst>
  </p:cSld>
  <p:clrMapOvr>
    <a:masterClrMapping/>
  </p:clrMapOvr>
  <p:transition spd="slow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B1E9DCF4-3894-4AD0-B86E-14059E415E87}"/>
              </a:ext>
            </a:extLst>
          </p:cNvPr>
          <p:cNvCxnSpPr>
            <a:cxnSpLocks/>
          </p:cNvCxnSpPr>
          <p:nvPr/>
        </p:nvCxnSpPr>
        <p:spPr>
          <a:xfrm flipH="1">
            <a:off x="8372586" y="2451817"/>
            <a:ext cx="3121597" cy="3003538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E8EA461-0951-46CA-AFB5-D278F909D4F4}"/>
              </a:ext>
            </a:extLst>
          </p:cNvPr>
          <p:cNvGrpSpPr/>
          <p:nvPr/>
        </p:nvGrpSpPr>
        <p:grpSpPr>
          <a:xfrm>
            <a:off x="7095083" y="1866171"/>
            <a:ext cx="4716628" cy="4422957"/>
            <a:chOff x="6344490" y="2565161"/>
            <a:chExt cx="4716628" cy="4422957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BFF76E1E-075C-4AFE-B1BC-B5A55E5902D9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61E922E-83DC-4740-B0C1-FB4201F8F36A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BA462720-BE58-47BE-BC09-719077080169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9CDFB7F4-DFDE-43B2-AFC9-4EC02788120E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C5C75B64-6238-4DE7-9FC4-FC35CE57F19C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8A4819F6-9412-4EB2-848E-3EFF7417A63B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F84AA0C4-A2E4-4F6E-9B09-28F6F889CCBE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A76C3498-227C-4DE9-9BC2-0B2CEEA19701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B3212A2F-0141-4FC7-914C-5294B9D326DF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C03635E1-AF92-4C87-8F80-6BA830A08910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6840A486-70D1-43F0-83F9-C96AE32382F0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14F55C95-3FB5-4A32-875C-E8E4F810BAC4}"/>
                </a:ext>
              </a:extLst>
            </p:cNvPr>
            <p:cNvSpPr txBox="1"/>
            <p:nvPr/>
          </p:nvSpPr>
          <p:spPr>
            <a:xfrm>
              <a:off x="7983373" y="6618786"/>
              <a:ext cx="2973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 (× </a:t>
              </a:r>
              <a:r>
                <a:rPr lang="nl-NL" dirty="0" err="1"/>
                <a:t>mln</a:t>
              </a:r>
              <a:r>
                <a:rPr lang="nl-NL" dirty="0"/>
                <a:t> stuks)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AAC6E46D-3020-4085-9AD5-D8840E965513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F4752CC4-4DD5-4EF4-9988-E5FBD18127EF}"/>
                </a:ext>
              </a:extLst>
            </p:cNvPr>
            <p:cNvSpPr txBox="1"/>
            <p:nvPr/>
          </p:nvSpPr>
          <p:spPr>
            <a:xfrm>
              <a:off x="6783682" y="538218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01C95B4-D894-4F4E-A493-B5E017039C66}"/>
                </a:ext>
              </a:extLst>
            </p:cNvPr>
            <p:cNvSpPr txBox="1"/>
            <p:nvPr/>
          </p:nvSpPr>
          <p:spPr>
            <a:xfrm>
              <a:off x="6783682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ACD12596-FA89-43A5-9E9F-92CF012B83B1}"/>
                </a:ext>
              </a:extLst>
            </p:cNvPr>
            <p:cNvSpPr txBox="1"/>
            <p:nvPr/>
          </p:nvSpPr>
          <p:spPr>
            <a:xfrm>
              <a:off x="6783682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7C246CF3-C00C-4995-B751-864F05EA2BD3}"/>
                </a:ext>
              </a:extLst>
            </p:cNvPr>
            <p:cNvSpPr txBox="1"/>
            <p:nvPr/>
          </p:nvSpPr>
          <p:spPr>
            <a:xfrm>
              <a:off x="6783682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0499D81C-BEA6-4592-A467-5D977F5CC2E5}"/>
                </a:ext>
              </a:extLst>
            </p:cNvPr>
            <p:cNvSpPr txBox="1"/>
            <p:nvPr/>
          </p:nvSpPr>
          <p:spPr>
            <a:xfrm>
              <a:off x="6655442" y="2565161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C6DE23D0-308D-445D-8D0F-60A41F6EBB8F}"/>
                </a:ext>
              </a:extLst>
            </p:cNvPr>
            <p:cNvSpPr txBox="1"/>
            <p:nvPr/>
          </p:nvSpPr>
          <p:spPr>
            <a:xfrm>
              <a:off x="7613038" y="6247202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277A894E-358C-49ED-BAAA-82272ED2AAB0}"/>
                </a:ext>
              </a:extLst>
            </p:cNvPr>
            <p:cNvSpPr txBox="1"/>
            <p:nvPr/>
          </p:nvSpPr>
          <p:spPr>
            <a:xfrm>
              <a:off x="8334851" y="6239905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200</a:t>
              </a:r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B9617991-2BD3-4441-8CEE-FDF6697C4757}"/>
                </a:ext>
              </a:extLst>
            </p:cNvPr>
            <p:cNvSpPr txBox="1"/>
            <p:nvPr/>
          </p:nvSpPr>
          <p:spPr>
            <a:xfrm>
              <a:off x="9050957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300</a:t>
              </a:r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990B2907-037E-4ECC-845A-FCF8A7C206C3}"/>
                </a:ext>
              </a:extLst>
            </p:cNvPr>
            <p:cNvSpPr txBox="1"/>
            <p:nvPr/>
          </p:nvSpPr>
          <p:spPr>
            <a:xfrm>
              <a:off x="977800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400</a:t>
              </a:r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7CDEEF45-D4DF-444A-B560-7E6E2C375C65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500</a:t>
              </a:r>
            </a:p>
          </p:txBody>
        </p: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BFF812B7-732E-45E9-AFC4-F5702E620782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FE07B208-CD55-4457-B861-C2C375A6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spc="300" dirty="0"/>
              <a:t>Veranderingen</a:t>
            </a:r>
          </a:p>
        </p:txBody>
      </p:sp>
      <p:sp>
        <p:nvSpPr>
          <p:cNvPr id="39" name="Tijdelijke aanduiding voor inhoud 38">
            <a:extLst>
              <a:ext uri="{FF2B5EF4-FFF2-40B4-BE49-F238E27FC236}">
                <a16:creationId xmlns:a16="http://schemas.microsoft.com/office/drawing/2014/main" id="{1EBC513D-91E6-4207-B21A-A4EC711DC9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Ruwe aardolie</a:t>
            </a:r>
            <a:br>
              <a:rPr lang="nl-NL" sz="2000" dirty="0"/>
            </a:br>
            <a:r>
              <a:rPr lang="nl-NL" sz="1600" dirty="0"/>
              <a:t>(mondiale aanbod in vaten per dag)</a:t>
            </a:r>
          </a:p>
          <a:p>
            <a:r>
              <a:rPr lang="nl-NL" sz="2000" dirty="0"/>
              <a:t>Als de prijs € 40 is,</a:t>
            </a:r>
          </a:p>
          <a:p>
            <a:pPr marL="268288" indent="0">
              <a:buNone/>
            </a:pPr>
            <a:r>
              <a:rPr lang="nl-NL" sz="2000" dirty="0"/>
              <a:t>worden er 150 </a:t>
            </a:r>
            <a:r>
              <a:rPr lang="nl-NL" sz="2000" dirty="0" err="1"/>
              <a:t>mln</a:t>
            </a:r>
            <a:r>
              <a:rPr lang="nl-NL" sz="2000" dirty="0"/>
              <a:t> vaten aangeboden</a:t>
            </a:r>
          </a:p>
          <a:p>
            <a:r>
              <a:rPr lang="nl-NL" sz="2000" dirty="0"/>
              <a:t>Als de prijs stijgt naar € 60,</a:t>
            </a:r>
          </a:p>
          <a:p>
            <a:pPr marL="268288" indent="0">
              <a:buNone/>
            </a:pPr>
            <a:r>
              <a:rPr lang="nl-NL" sz="2000" dirty="0"/>
              <a:t>worden er 250 </a:t>
            </a:r>
            <a:r>
              <a:rPr lang="nl-NL" sz="2000" dirty="0" err="1"/>
              <a:t>mln</a:t>
            </a:r>
            <a:r>
              <a:rPr lang="nl-NL" sz="2000" dirty="0"/>
              <a:t> vaten aangeboden</a:t>
            </a:r>
          </a:p>
          <a:p>
            <a:pPr marL="0" indent="0">
              <a:buNone/>
            </a:pPr>
            <a:r>
              <a:rPr lang="nl-NL" sz="2000" b="1" dirty="0"/>
              <a:t>	= verschuiving OVER de lijn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dirty="0"/>
              <a:t>Maar is prijs het enige dat de omvang van het aanbod bepaald?</a:t>
            </a:r>
          </a:p>
          <a:p>
            <a:pPr marL="355600" indent="0">
              <a:buNone/>
            </a:pPr>
            <a:r>
              <a:rPr lang="nl-NL" sz="2000" dirty="0"/>
              <a:t>Wat gebeurt er nu met het groene puntje?</a:t>
            </a:r>
          </a:p>
          <a:p>
            <a:pPr marL="0" indent="0">
              <a:buNone/>
              <a:tabLst>
                <a:tab pos="88900" algn="l"/>
              </a:tabLst>
            </a:pPr>
            <a:r>
              <a:rPr lang="nl-NL" sz="2000" b="1"/>
              <a:t>		= </a:t>
            </a:r>
            <a:r>
              <a:rPr lang="nl-NL" sz="2000" b="1" dirty="0"/>
              <a:t>verschuiving VAN de lijn</a:t>
            </a:r>
          </a:p>
          <a:p>
            <a:pPr marL="0" indent="0">
              <a:buNone/>
              <a:tabLst>
                <a:tab pos="88900" algn="l"/>
              </a:tabLst>
            </a:pP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DDBE601-60DB-4858-9D78-5C8F66EF9003}"/>
              </a:ext>
            </a:extLst>
          </p:cNvPr>
          <p:cNvSpPr/>
          <p:nvPr/>
        </p:nvSpPr>
        <p:spPr>
          <a:xfrm>
            <a:off x="8799826" y="1307631"/>
            <a:ext cx="1451679" cy="369332"/>
          </a:xfrm>
          <a:prstGeom prst="rect">
            <a:avLst/>
          </a:prstGeom>
          <a:ln>
            <a:solidFill>
              <a:srgbClr val="1A80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- 50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F9CE89FD-526E-4D8D-968F-49BD27D31064}"/>
              </a:ext>
            </a:extLst>
          </p:cNvPr>
          <p:cNvSpPr txBox="1"/>
          <p:nvPr/>
        </p:nvSpPr>
        <p:spPr>
          <a:xfrm>
            <a:off x="11032978" y="2787120"/>
            <a:ext cx="56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a2</a:t>
            </a:r>
          </a:p>
        </p:txBody>
      </p:sp>
      <p:pic>
        <p:nvPicPr>
          <p:cNvPr id="36" name="Afbeelding 35" descr="Afbeelding met rood, tafel&#10;&#10;Automatisch gegenereerde beschrijving">
            <a:extLst>
              <a:ext uri="{FF2B5EF4-FFF2-40B4-BE49-F238E27FC236}">
                <a16:creationId xmlns:a16="http://schemas.microsoft.com/office/drawing/2014/main" id="{1EAAF12A-D307-4A83-967F-79F57E0C1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94" y="227968"/>
            <a:ext cx="1511861" cy="1352023"/>
          </a:xfrm>
          <a:prstGeom prst="rect">
            <a:avLst/>
          </a:prstGeom>
        </p:spPr>
      </p:pic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FCE10F7A-0D03-40E6-AE21-B99B0C7E9A9B}"/>
              </a:ext>
            </a:extLst>
          </p:cNvPr>
          <p:cNvCxnSpPr>
            <a:cxnSpLocks/>
          </p:cNvCxnSpPr>
          <p:nvPr/>
        </p:nvCxnSpPr>
        <p:spPr>
          <a:xfrm flipH="1">
            <a:off x="7924800" y="2009210"/>
            <a:ext cx="3317524" cy="319205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vak 67">
            <a:extLst>
              <a:ext uri="{FF2B5EF4-FFF2-40B4-BE49-F238E27FC236}">
                <a16:creationId xmlns:a16="http://schemas.microsoft.com/office/drawing/2014/main" id="{289C5F59-F77D-4D75-AD84-B383D1159C1B}"/>
              </a:ext>
            </a:extLst>
          </p:cNvPr>
          <p:cNvSpPr txBox="1"/>
          <p:nvPr/>
        </p:nvSpPr>
        <p:spPr>
          <a:xfrm>
            <a:off x="10945922" y="216192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AF568F56-9B9D-4181-A004-81C187046D56}"/>
              </a:ext>
            </a:extLst>
          </p:cNvPr>
          <p:cNvSpPr/>
          <p:nvPr/>
        </p:nvSpPr>
        <p:spPr>
          <a:xfrm>
            <a:off x="8936060" y="4072616"/>
            <a:ext cx="144000" cy="144000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7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9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3.33333E-6 L 0.06042 -0.1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0.10139 L 0.11979 -0.102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/>
      <p:bldP spid="68" grpId="0"/>
      <p:bldP spid="2" grpId="0" animBg="1"/>
      <p:bldP spid="2" grpId="1" animBg="1"/>
      <p:bldP spid="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ep 61">
            <a:extLst>
              <a:ext uri="{FF2B5EF4-FFF2-40B4-BE49-F238E27FC236}">
                <a16:creationId xmlns:a16="http://schemas.microsoft.com/office/drawing/2014/main" id="{63779F4F-C674-4DE7-96A8-E7B9CADE66CF}"/>
              </a:ext>
            </a:extLst>
          </p:cNvPr>
          <p:cNvGrpSpPr/>
          <p:nvPr/>
        </p:nvGrpSpPr>
        <p:grpSpPr>
          <a:xfrm>
            <a:off x="7095083" y="1866171"/>
            <a:ext cx="4716628" cy="4422957"/>
            <a:chOff x="6344490" y="2565161"/>
            <a:chExt cx="4716628" cy="4422957"/>
          </a:xfrm>
        </p:grpSpPr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1C2CC4AA-5D69-4DBA-9198-B7BAACC71993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FB0EFD01-8D5E-4ABD-87C9-B8147D903D5B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6B9643A5-9506-4E88-A9DF-6FE7D7703079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35B683E5-1A32-4FEE-8F38-9E994E9BB27C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A846EDE1-3274-4B6C-98AE-420363460166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63A0787A-97BD-493F-AA26-51A5CF0E5C10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98F918A9-B8AD-40C5-BDBE-598231DD3110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CFD3B1FF-064F-40E3-8C5B-22BB7B20F01E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8A08D6BF-2279-4655-9963-257AC4A2B21D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9585C305-20A6-4732-8B36-0C2A6A2470AF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4C702703-B813-41C8-8874-B64C2DCF0A2D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54648EED-5C60-42DF-AEB6-32D00516A98F}"/>
                </a:ext>
              </a:extLst>
            </p:cNvPr>
            <p:cNvSpPr txBox="1"/>
            <p:nvPr/>
          </p:nvSpPr>
          <p:spPr>
            <a:xfrm>
              <a:off x="7983373" y="6618786"/>
              <a:ext cx="2973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 (× </a:t>
              </a:r>
              <a:r>
                <a:rPr lang="nl-NL" dirty="0" err="1"/>
                <a:t>mln</a:t>
              </a:r>
              <a:r>
                <a:rPr lang="nl-NL" dirty="0"/>
                <a:t> stuks)</a:t>
              </a:r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086F252B-ABDC-40FF-85D3-BEA3486E3EA4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D22415DC-667A-4205-AEAE-46CFAB1CBB93}"/>
                </a:ext>
              </a:extLst>
            </p:cNvPr>
            <p:cNvSpPr txBox="1"/>
            <p:nvPr/>
          </p:nvSpPr>
          <p:spPr>
            <a:xfrm>
              <a:off x="6783682" y="538218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77" name="Tekstvak 76">
              <a:extLst>
                <a:ext uri="{FF2B5EF4-FFF2-40B4-BE49-F238E27FC236}">
                  <a16:creationId xmlns:a16="http://schemas.microsoft.com/office/drawing/2014/main" id="{DCA5B9A0-C997-4239-971D-2544130A2A88}"/>
                </a:ext>
              </a:extLst>
            </p:cNvPr>
            <p:cNvSpPr txBox="1"/>
            <p:nvPr/>
          </p:nvSpPr>
          <p:spPr>
            <a:xfrm>
              <a:off x="6783682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B9628F94-D29F-4029-BFE1-8BC588C98DC0}"/>
                </a:ext>
              </a:extLst>
            </p:cNvPr>
            <p:cNvSpPr txBox="1"/>
            <p:nvPr/>
          </p:nvSpPr>
          <p:spPr>
            <a:xfrm>
              <a:off x="6783682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60</a:t>
              </a:r>
            </a:p>
          </p:txBody>
        </p:sp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1AB38D38-7431-4FF9-99AD-3FA52D309F35}"/>
                </a:ext>
              </a:extLst>
            </p:cNvPr>
            <p:cNvSpPr txBox="1"/>
            <p:nvPr/>
          </p:nvSpPr>
          <p:spPr>
            <a:xfrm>
              <a:off x="6783682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80</a:t>
              </a:r>
            </a:p>
          </p:txBody>
        </p: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0E7A9A85-001F-4359-BECA-F2C9C2555613}"/>
                </a:ext>
              </a:extLst>
            </p:cNvPr>
            <p:cNvSpPr txBox="1"/>
            <p:nvPr/>
          </p:nvSpPr>
          <p:spPr>
            <a:xfrm>
              <a:off x="6655442" y="2565161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5E3880DB-218D-4431-A923-B09B9E6C5286}"/>
                </a:ext>
              </a:extLst>
            </p:cNvPr>
            <p:cNvSpPr txBox="1"/>
            <p:nvPr/>
          </p:nvSpPr>
          <p:spPr>
            <a:xfrm>
              <a:off x="7613038" y="6247202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100</a:t>
              </a:r>
            </a:p>
          </p:txBody>
        </p:sp>
        <p:sp>
          <p:nvSpPr>
            <p:cNvPr id="82" name="Tekstvak 81">
              <a:extLst>
                <a:ext uri="{FF2B5EF4-FFF2-40B4-BE49-F238E27FC236}">
                  <a16:creationId xmlns:a16="http://schemas.microsoft.com/office/drawing/2014/main" id="{2D9006C8-AB64-4D79-9119-BEFEC16A7AB4}"/>
                </a:ext>
              </a:extLst>
            </p:cNvPr>
            <p:cNvSpPr txBox="1"/>
            <p:nvPr/>
          </p:nvSpPr>
          <p:spPr>
            <a:xfrm>
              <a:off x="8334851" y="6239905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200</a:t>
              </a:r>
            </a:p>
          </p:txBody>
        </p: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90F6AB44-C92A-4DAC-A614-2437306ED1B9}"/>
                </a:ext>
              </a:extLst>
            </p:cNvPr>
            <p:cNvSpPr txBox="1"/>
            <p:nvPr/>
          </p:nvSpPr>
          <p:spPr>
            <a:xfrm>
              <a:off x="9050957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300</a:t>
              </a:r>
            </a:p>
          </p:txBody>
        </p:sp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6789EC1F-67B4-4F1E-95A3-E044F1104479}"/>
                </a:ext>
              </a:extLst>
            </p:cNvPr>
            <p:cNvSpPr txBox="1"/>
            <p:nvPr/>
          </p:nvSpPr>
          <p:spPr>
            <a:xfrm>
              <a:off x="977800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400</a:t>
              </a:r>
            </a:p>
          </p:txBody>
        </p:sp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0EDA2460-94EA-45C2-B43F-31CCF7057B69}"/>
                </a:ext>
              </a:extLst>
            </p:cNvPr>
            <p:cNvSpPr txBox="1"/>
            <p:nvPr/>
          </p:nvSpPr>
          <p:spPr>
            <a:xfrm>
              <a:off x="10491731" y="6272427"/>
              <a:ext cx="569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500</a:t>
              </a:r>
            </a:p>
          </p:txBody>
        </p: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385B632F-73E0-4E58-A6DD-334B925ED734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FE07B208-CD55-4457-B861-C2C375A6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Verschuivingen van/over de lijn</a:t>
            </a:r>
          </a:p>
        </p:txBody>
      </p:sp>
      <p:sp>
        <p:nvSpPr>
          <p:cNvPr id="40" name="Vrije vorm: vorm 39">
            <a:extLst>
              <a:ext uri="{FF2B5EF4-FFF2-40B4-BE49-F238E27FC236}">
                <a16:creationId xmlns:a16="http://schemas.microsoft.com/office/drawing/2014/main" id="{708A0E5A-4FBA-4BAB-8759-7507CB31E323}"/>
              </a:ext>
            </a:extLst>
          </p:cNvPr>
          <p:cNvSpPr/>
          <p:nvPr/>
        </p:nvSpPr>
        <p:spPr>
          <a:xfrm>
            <a:off x="2417821" y="3541830"/>
            <a:ext cx="1163519" cy="1163519"/>
          </a:xfrm>
          <a:custGeom>
            <a:avLst/>
            <a:gdLst>
              <a:gd name="connsiteX0" fmla="*/ 0 w 1163519"/>
              <a:gd name="connsiteY0" fmla="*/ 581760 h 1163519"/>
              <a:gd name="connsiteX1" fmla="*/ 581760 w 1163519"/>
              <a:gd name="connsiteY1" fmla="*/ 0 h 1163519"/>
              <a:gd name="connsiteX2" fmla="*/ 1163520 w 1163519"/>
              <a:gd name="connsiteY2" fmla="*/ 581760 h 1163519"/>
              <a:gd name="connsiteX3" fmla="*/ 581760 w 1163519"/>
              <a:gd name="connsiteY3" fmla="*/ 1163520 h 1163519"/>
              <a:gd name="connsiteX4" fmla="*/ 0 w 1163519"/>
              <a:gd name="connsiteY4" fmla="*/ 581760 h 116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519" h="1163519">
                <a:moveTo>
                  <a:pt x="0" y="581760"/>
                </a:moveTo>
                <a:cubicBezTo>
                  <a:pt x="0" y="260463"/>
                  <a:pt x="260463" y="0"/>
                  <a:pt x="581760" y="0"/>
                </a:cubicBezTo>
                <a:cubicBezTo>
                  <a:pt x="903057" y="0"/>
                  <a:pt x="1163520" y="260463"/>
                  <a:pt x="1163520" y="581760"/>
                </a:cubicBezTo>
                <a:cubicBezTo>
                  <a:pt x="1163520" y="903057"/>
                  <a:pt x="903057" y="1163520"/>
                  <a:pt x="581760" y="1163520"/>
                </a:cubicBezTo>
                <a:cubicBezTo>
                  <a:pt x="260463" y="1163520"/>
                  <a:pt x="0" y="903057"/>
                  <a:pt x="0" y="581760"/>
                </a:cubicBezTo>
                <a:close/>
              </a:path>
            </a:pathLst>
          </a:custGeom>
          <a:solidFill>
            <a:srgbClr val="1A80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333" tIns="198333" rIns="198333" bIns="19833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600" kern="1200" dirty="0"/>
              <a:t>Aanbod</a:t>
            </a:r>
            <a:endParaRPr lang="nl-NL" sz="1700" kern="1200" dirty="0"/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9CD28004-5255-47F3-AA3D-6ABF7186ED10}"/>
              </a:ext>
            </a:extLst>
          </p:cNvPr>
          <p:cNvSpPr/>
          <p:nvPr/>
        </p:nvSpPr>
        <p:spPr>
          <a:xfrm rot="5400000">
            <a:off x="2875432" y="3169372"/>
            <a:ext cx="248297" cy="395596"/>
          </a:xfrm>
          <a:custGeom>
            <a:avLst/>
            <a:gdLst>
              <a:gd name="connsiteX0" fmla="*/ 0 w 248297"/>
              <a:gd name="connsiteY0" fmla="*/ 79119 h 395596"/>
              <a:gd name="connsiteX1" fmla="*/ 124149 w 248297"/>
              <a:gd name="connsiteY1" fmla="*/ 79119 h 395596"/>
              <a:gd name="connsiteX2" fmla="*/ 124149 w 248297"/>
              <a:gd name="connsiteY2" fmla="*/ 0 h 395596"/>
              <a:gd name="connsiteX3" fmla="*/ 248297 w 248297"/>
              <a:gd name="connsiteY3" fmla="*/ 197798 h 395596"/>
              <a:gd name="connsiteX4" fmla="*/ 124149 w 248297"/>
              <a:gd name="connsiteY4" fmla="*/ 395596 h 395596"/>
              <a:gd name="connsiteX5" fmla="*/ 124149 w 248297"/>
              <a:gd name="connsiteY5" fmla="*/ 316477 h 395596"/>
              <a:gd name="connsiteX6" fmla="*/ 0 w 248297"/>
              <a:gd name="connsiteY6" fmla="*/ 316477 h 395596"/>
              <a:gd name="connsiteX7" fmla="*/ 0 w 248297"/>
              <a:gd name="connsiteY7" fmla="*/ 79119 h 39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297" h="395596">
                <a:moveTo>
                  <a:pt x="0" y="79119"/>
                </a:moveTo>
                <a:lnTo>
                  <a:pt x="124149" y="79119"/>
                </a:lnTo>
                <a:lnTo>
                  <a:pt x="124149" y="0"/>
                </a:lnTo>
                <a:lnTo>
                  <a:pt x="248297" y="197798"/>
                </a:lnTo>
                <a:lnTo>
                  <a:pt x="124149" y="395596"/>
                </a:lnTo>
                <a:lnTo>
                  <a:pt x="124149" y="316477"/>
                </a:lnTo>
                <a:lnTo>
                  <a:pt x="0" y="316477"/>
                </a:lnTo>
                <a:lnTo>
                  <a:pt x="0" y="7911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9120" rIns="74490" bIns="7911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600" kern="1200"/>
          </a:p>
        </p:txBody>
      </p:sp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77792DFE-13AB-4F9A-8F77-EF9C99E44D0C}"/>
              </a:ext>
            </a:extLst>
          </p:cNvPr>
          <p:cNvSpPr/>
          <p:nvPr/>
        </p:nvSpPr>
        <p:spPr>
          <a:xfrm>
            <a:off x="2276926" y="1680591"/>
            <a:ext cx="1445309" cy="1445309"/>
          </a:xfrm>
          <a:custGeom>
            <a:avLst/>
            <a:gdLst>
              <a:gd name="connsiteX0" fmla="*/ 0 w 1445309"/>
              <a:gd name="connsiteY0" fmla="*/ 722655 h 1445309"/>
              <a:gd name="connsiteX1" fmla="*/ 722655 w 1445309"/>
              <a:gd name="connsiteY1" fmla="*/ 0 h 1445309"/>
              <a:gd name="connsiteX2" fmla="*/ 1445310 w 1445309"/>
              <a:gd name="connsiteY2" fmla="*/ 722655 h 1445309"/>
              <a:gd name="connsiteX3" fmla="*/ 722655 w 1445309"/>
              <a:gd name="connsiteY3" fmla="*/ 1445310 h 1445309"/>
              <a:gd name="connsiteX4" fmla="*/ 0 w 1445309"/>
              <a:gd name="connsiteY4" fmla="*/ 722655 h 14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309" h="1445309">
                <a:moveTo>
                  <a:pt x="0" y="722655"/>
                </a:moveTo>
                <a:cubicBezTo>
                  <a:pt x="0" y="323544"/>
                  <a:pt x="323544" y="0"/>
                  <a:pt x="722655" y="0"/>
                </a:cubicBezTo>
                <a:cubicBezTo>
                  <a:pt x="1121766" y="0"/>
                  <a:pt x="1445310" y="323544"/>
                  <a:pt x="1445310" y="722655"/>
                </a:cubicBezTo>
                <a:cubicBezTo>
                  <a:pt x="1445310" y="1121766"/>
                  <a:pt x="1121766" y="1445310"/>
                  <a:pt x="722655" y="1445310"/>
                </a:cubicBezTo>
                <a:cubicBezTo>
                  <a:pt x="323544" y="1445310"/>
                  <a:pt x="0" y="1121766"/>
                  <a:pt x="0" y="722655"/>
                </a:cubicBezTo>
                <a:close/>
              </a:path>
            </a:pathLst>
          </a:custGeom>
          <a:solidFill>
            <a:srgbClr val="ED4D0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981" tIns="231981" rIns="231981" bIns="23198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400" kern="1200" dirty="0"/>
              <a:t>Aantal </a:t>
            </a:r>
            <a:r>
              <a:rPr lang="nl-NL" sz="1400" kern="1200" dirty="0" err="1"/>
              <a:t>producen-ten</a:t>
            </a:r>
            <a:endParaRPr lang="nl-NL" sz="1400" kern="1200" dirty="0"/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10327B00-26A2-456F-AD26-C4875A786A19}"/>
              </a:ext>
            </a:extLst>
          </p:cNvPr>
          <p:cNvSpPr/>
          <p:nvPr/>
        </p:nvSpPr>
        <p:spPr>
          <a:xfrm rot="10800000">
            <a:off x="2085818" y="3925791"/>
            <a:ext cx="248298" cy="395597"/>
          </a:xfrm>
          <a:custGeom>
            <a:avLst/>
            <a:gdLst>
              <a:gd name="connsiteX0" fmla="*/ 0 w 248297"/>
              <a:gd name="connsiteY0" fmla="*/ 79119 h 395596"/>
              <a:gd name="connsiteX1" fmla="*/ 124149 w 248297"/>
              <a:gd name="connsiteY1" fmla="*/ 79119 h 395596"/>
              <a:gd name="connsiteX2" fmla="*/ 124149 w 248297"/>
              <a:gd name="connsiteY2" fmla="*/ 0 h 395596"/>
              <a:gd name="connsiteX3" fmla="*/ 248297 w 248297"/>
              <a:gd name="connsiteY3" fmla="*/ 197798 h 395596"/>
              <a:gd name="connsiteX4" fmla="*/ 124149 w 248297"/>
              <a:gd name="connsiteY4" fmla="*/ 395596 h 395596"/>
              <a:gd name="connsiteX5" fmla="*/ 124149 w 248297"/>
              <a:gd name="connsiteY5" fmla="*/ 316477 h 395596"/>
              <a:gd name="connsiteX6" fmla="*/ 0 w 248297"/>
              <a:gd name="connsiteY6" fmla="*/ 316477 h 395596"/>
              <a:gd name="connsiteX7" fmla="*/ 0 w 248297"/>
              <a:gd name="connsiteY7" fmla="*/ 79119 h 39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297" h="395596">
                <a:moveTo>
                  <a:pt x="248296" y="316477"/>
                </a:moveTo>
                <a:lnTo>
                  <a:pt x="124148" y="316477"/>
                </a:lnTo>
                <a:lnTo>
                  <a:pt x="124148" y="395596"/>
                </a:lnTo>
                <a:lnTo>
                  <a:pt x="1" y="197798"/>
                </a:lnTo>
                <a:lnTo>
                  <a:pt x="124148" y="0"/>
                </a:lnTo>
                <a:lnTo>
                  <a:pt x="124148" y="79119"/>
                </a:lnTo>
                <a:lnTo>
                  <a:pt x="248296" y="79119"/>
                </a:lnTo>
                <a:lnTo>
                  <a:pt x="248296" y="31647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89" tIns="79119" rIns="0" bIns="7911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600" kern="1200"/>
          </a:p>
        </p:txBody>
      </p:sp>
      <p:sp>
        <p:nvSpPr>
          <p:cNvPr id="44" name="Vrije vorm: vorm 43">
            <a:extLst>
              <a:ext uri="{FF2B5EF4-FFF2-40B4-BE49-F238E27FC236}">
                <a16:creationId xmlns:a16="http://schemas.microsoft.com/office/drawing/2014/main" id="{EBE6ADB4-649D-4579-9D45-899F6D63482C}"/>
              </a:ext>
            </a:extLst>
          </p:cNvPr>
          <p:cNvSpPr/>
          <p:nvPr/>
        </p:nvSpPr>
        <p:spPr>
          <a:xfrm>
            <a:off x="505072" y="3400935"/>
            <a:ext cx="1445309" cy="1445309"/>
          </a:xfrm>
          <a:custGeom>
            <a:avLst/>
            <a:gdLst>
              <a:gd name="connsiteX0" fmla="*/ 0 w 1445309"/>
              <a:gd name="connsiteY0" fmla="*/ 722655 h 1445309"/>
              <a:gd name="connsiteX1" fmla="*/ 722655 w 1445309"/>
              <a:gd name="connsiteY1" fmla="*/ 0 h 1445309"/>
              <a:gd name="connsiteX2" fmla="*/ 1445310 w 1445309"/>
              <a:gd name="connsiteY2" fmla="*/ 722655 h 1445309"/>
              <a:gd name="connsiteX3" fmla="*/ 722655 w 1445309"/>
              <a:gd name="connsiteY3" fmla="*/ 1445310 h 1445309"/>
              <a:gd name="connsiteX4" fmla="*/ 0 w 1445309"/>
              <a:gd name="connsiteY4" fmla="*/ 722655 h 14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309" h="1445309">
                <a:moveTo>
                  <a:pt x="0" y="722655"/>
                </a:moveTo>
                <a:cubicBezTo>
                  <a:pt x="0" y="323544"/>
                  <a:pt x="323544" y="0"/>
                  <a:pt x="722655" y="0"/>
                </a:cubicBezTo>
                <a:cubicBezTo>
                  <a:pt x="1121766" y="0"/>
                  <a:pt x="1445310" y="323544"/>
                  <a:pt x="1445310" y="722655"/>
                </a:cubicBezTo>
                <a:cubicBezTo>
                  <a:pt x="1445310" y="1121766"/>
                  <a:pt x="1121766" y="1445310"/>
                  <a:pt x="722655" y="1445310"/>
                </a:cubicBezTo>
                <a:cubicBezTo>
                  <a:pt x="323544" y="1445310"/>
                  <a:pt x="0" y="1121766"/>
                  <a:pt x="0" y="722655"/>
                </a:cubicBezTo>
                <a:close/>
              </a:path>
            </a:pathLst>
          </a:custGeom>
          <a:solidFill>
            <a:srgbClr val="51A04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981" tIns="231981" rIns="231981" bIns="23198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600" kern="1200" dirty="0"/>
              <a:t>Prijs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600" kern="1200" dirty="0"/>
              <a:t>olie</a:t>
            </a:r>
          </a:p>
        </p:txBody>
      </p: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796948C9-BA8C-4BF2-9097-869B90CBB136}"/>
              </a:ext>
            </a:extLst>
          </p:cNvPr>
          <p:cNvSpPr/>
          <p:nvPr/>
        </p:nvSpPr>
        <p:spPr>
          <a:xfrm rot="5400000">
            <a:off x="2884956" y="4734592"/>
            <a:ext cx="248298" cy="395597"/>
          </a:xfrm>
          <a:custGeom>
            <a:avLst/>
            <a:gdLst>
              <a:gd name="connsiteX0" fmla="*/ 0 w 248297"/>
              <a:gd name="connsiteY0" fmla="*/ 79119 h 395596"/>
              <a:gd name="connsiteX1" fmla="*/ 124149 w 248297"/>
              <a:gd name="connsiteY1" fmla="*/ 79119 h 395596"/>
              <a:gd name="connsiteX2" fmla="*/ 124149 w 248297"/>
              <a:gd name="connsiteY2" fmla="*/ 0 h 395596"/>
              <a:gd name="connsiteX3" fmla="*/ 248297 w 248297"/>
              <a:gd name="connsiteY3" fmla="*/ 197798 h 395596"/>
              <a:gd name="connsiteX4" fmla="*/ 124149 w 248297"/>
              <a:gd name="connsiteY4" fmla="*/ 395596 h 395596"/>
              <a:gd name="connsiteX5" fmla="*/ 124149 w 248297"/>
              <a:gd name="connsiteY5" fmla="*/ 316477 h 395596"/>
              <a:gd name="connsiteX6" fmla="*/ 0 w 248297"/>
              <a:gd name="connsiteY6" fmla="*/ 316477 h 395596"/>
              <a:gd name="connsiteX7" fmla="*/ 0 w 248297"/>
              <a:gd name="connsiteY7" fmla="*/ 79119 h 39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297" h="395596">
                <a:moveTo>
                  <a:pt x="248296" y="316477"/>
                </a:moveTo>
                <a:lnTo>
                  <a:pt x="124148" y="316477"/>
                </a:lnTo>
                <a:lnTo>
                  <a:pt x="124148" y="395596"/>
                </a:lnTo>
                <a:lnTo>
                  <a:pt x="1" y="197798"/>
                </a:lnTo>
                <a:lnTo>
                  <a:pt x="124148" y="0"/>
                </a:lnTo>
                <a:lnTo>
                  <a:pt x="124148" y="79119"/>
                </a:lnTo>
                <a:lnTo>
                  <a:pt x="248296" y="79119"/>
                </a:lnTo>
                <a:lnTo>
                  <a:pt x="248296" y="31647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87" tIns="79119" rIns="2" bIns="7911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600" kern="1200"/>
          </a:p>
        </p:txBody>
      </p:sp>
      <p:sp>
        <p:nvSpPr>
          <p:cNvPr id="46" name="Vrije vorm: vorm 45">
            <a:extLst>
              <a:ext uri="{FF2B5EF4-FFF2-40B4-BE49-F238E27FC236}">
                <a16:creationId xmlns:a16="http://schemas.microsoft.com/office/drawing/2014/main" id="{BE7633FA-06BF-4061-8EB2-13F571E01C98}"/>
              </a:ext>
            </a:extLst>
          </p:cNvPr>
          <p:cNvSpPr/>
          <p:nvPr/>
        </p:nvSpPr>
        <p:spPr>
          <a:xfrm>
            <a:off x="2286451" y="5144974"/>
            <a:ext cx="1445309" cy="1445309"/>
          </a:xfrm>
          <a:custGeom>
            <a:avLst/>
            <a:gdLst>
              <a:gd name="connsiteX0" fmla="*/ 0 w 1445309"/>
              <a:gd name="connsiteY0" fmla="*/ 722655 h 1445309"/>
              <a:gd name="connsiteX1" fmla="*/ 722655 w 1445309"/>
              <a:gd name="connsiteY1" fmla="*/ 0 h 1445309"/>
              <a:gd name="connsiteX2" fmla="*/ 1445310 w 1445309"/>
              <a:gd name="connsiteY2" fmla="*/ 722655 h 1445309"/>
              <a:gd name="connsiteX3" fmla="*/ 722655 w 1445309"/>
              <a:gd name="connsiteY3" fmla="*/ 1445310 h 1445309"/>
              <a:gd name="connsiteX4" fmla="*/ 0 w 1445309"/>
              <a:gd name="connsiteY4" fmla="*/ 722655 h 14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309" h="1445309">
                <a:moveTo>
                  <a:pt x="0" y="722655"/>
                </a:moveTo>
                <a:cubicBezTo>
                  <a:pt x="0" y="323544"/>
                  <a:pt x="323544" y="0"/>
                  <a:pt x="722655" y="0"/>
                </a:cubicBezTo>
                <a:cubicBezTo>
                  <a:pt x="1121766" y="0"/>
                  <a:pt x="1445310" y="323544"/>
                  <a:pt x="1445310" y="722655"/>
                </a:cubicBezTo>
                <a:cubicBezTo>
                  <a:pt x="1445310" y="1121766"/>
                  <a:pt x="1121766" y="1445310"/>
                  <a:pt x="722655" y="1445310"/>
                </a:cubicBezTo>
                <a:cubicBezTo>
                  <a:pt x="323544" y="1445310"/>
                  <a:pt x="0" y="1121766"/>
                  <a:pt x="0" y="722655"/>
                </a:cubicBezTo>
                <a:close/>
              </a:path>
            </a:pathLst>
          </a:custGeom>
          <a:solidFill>
            <a:srgbClr val="ED4D0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981" tIns="231981" rIns="231981" bIns="23198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400" kern="1200" dirty="0" err="1"/>
              <a:t>Productie-kosten</a:t>
            </a:r>
            <a:endParaRPr lang="nl-NL" sz="1600" kern="1200" dirty="0"/>
          </a:p>
        </p:txBody>
      </p:sp>
      <p:sp>
        <p:nvSpPr>
          <p:cNvPr id="50" name="Vrije vorm: vorm 49">
            <a:extLst>
              <a:ext uri="{FF2B5EF4-FFF2-40B4-BE49-F238E27FC236}">
                <a16:creationId xmlns:a16="http://schemas.microsoft.com/office/drawing/2014/main" id="{12CB892B-EBD8-4FC5-961F-C6C5F5F188F9}"/>
              </a:ext>
            </a:extLst>
          </p:cNvPr>
          <p:cNvSpPr/>
          <p:nvPr/>
        </p:nvSpPr>
        <p:spPr>
          <a:xfrm rot="10800000">
            <a:off x="3652991" y="3925791"/>
            <a:ext cx="248297" cy="395596"/>
          </a:xfrm>
          <a:custGeom>
            <a:avLst/>
            <a:gdLst>
              <a:gd name="connsiteX0" fmla="*/ 0 w 248297"/>
              <a:gd name="connsiteY0" fmla="*/ 79119 h 395596"/>
              <a:gd name="connsiteX1" fmla="*/ 124149 w 248297"/>
              <a:gd name="connsiteY1" fmla="*/ 79119 h 395596"/>
              <a:gd name="connsiteX2" fmla="*/ 124149 w 248297"/>
              <a:gd name="connsiteY2" fmla="*/ 0 h 395596"/>
              <a:gd name="connsiteX3" fmla="*/ 248297 w 248297"/>
              <a:gd name="connsiteY3" fmla="*/ 197798 h 395596"/>
              <a:gd name="connsiteX4" fmla="*/ 124149 w 248297"/>
              <a:gd name="connsiteY4" fmla="*/ 395596 h 395596"/>
              <a:gd name="connsiteX5" fmla="*/ 124149 w 248297"/>
              <a:gd name="connsiteY5" fmla="*/ 316477 h 395596"/>
              <a:gd name="connsiteX6" fmla="*/ 0 w 248297"/>
              <a:gd name="connsiteY6" fmla="*/ 316477 h 395596"/>
              <a:gd name="connsiteX7" fmla="*/ 0 w 248297"/>
              <a:gd name="connsiteY7" fmla="*/ 79119 h 39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297" h="395596">
                <a:moveTo>
                  <a:pt x="0" y="79119"/>
                </a:moveTo>
                <a:lnTo>
                  <a:pt x="124149" y="79119"/>
                </a:lnTo>
                <a:lnTo>
                  <a:pt x="124149" y="0"/>
                </a:lnTo>
                <a:lnTo>
                  <a:pt x="248297" y="197798"/>
                </a:lnTo>
                <a:lnTo>
                  <a:pt x="124149" y="395596"/>
                </a:lnTo>
                <a:lnTo>
                  <a:pt x="124149" y="316477"/>
                </a:lnTo>
                <a:lnTo>
                  <a:pt x="0" y="316477"/>
                </a:lnTo>
                <a:lnTo>
                  <a:pt x="0" y="7911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119" rIns="74488" bIns="7911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600" kern="1200"/>
          </a:p>
        </p:txBody>
      </p:sp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5EDE6BBE-064A-400F-B03C-727169FADEAB}"/>
              </a:ext>
            </a:extLst>
          </p:cNvPr>
          <p:cNvSpPr/>
          <p:nvPr/>
        </p:nvSpPr>
        <p:spPr>
          <a:xfrm>
            <a:off x="4039255" y="3400935"/>
            <a:ext cx="1445309" cy="1445309"/>
          </a:xfrm>
          <a:custGeom>
            <a:avLst/>
            <a:gdLst>
              <a:gd name="connsiteX0" fmla="*/ 0 w 1445309"/>
              <a:gd name="connsiteY0" fmla="*/ 722655 h 1445309"/>
              <a:gd name="connsiteX1" fmla="*/ 722655 w 1445309"/>
              <a:gd name="connsiteY1" fmla="*/ 0 h 1445309"/>
              <a:gd name="connsiteX2" fmla="*/ 1445310 w 1445309"/>
              <a:gd name="connsiteY2" fmla="*/ 722655 h 1445309"/>
              <a:gd name="connsiteX3" fmla="*/ 722655 w 1445309"/>
              <a:gd name="connsiteY3" fmla="*/ 1445310 h 1445309"/>
              <a:gd name="connsiteX4" fmla="*/ 0 w 1445309"/>
              <a:gd name="connsiteY4" fmla="*/ 722655 h 14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309" h="1445309">
                <a:moveTo>
                  <a:pt x="0" y="722655"/>
                </a:moveTo>
                <a:cubicBezTo>
                  <a:pt x="0" y="323544"/>
                  <a:pt x="323544" y="0"/>
                  <a:pt x="722655" y="0"/>
                </a:cubicBezTo>
                <a:cubicBezTo>
                  <a:pt x="1121766" y="0"/>
                  <a:pt x="1445310" y="323544"/>
                  <a:pt x="1445310" y="722655"/>
                </a:cubicBezTo>
                <a:cubicBezTo>
                  <a:pt x="1445310" y="1121766"/>
                  <a:pt x="1121766" y="1445310"/>
                  <a:pt x="722655" y="1445310"/>
                </a:cubicBezTo>
                <a:cubicBezTo>
                  <a:pt x="323544" y="1445310"/>
                  <a:pt x="0" y="1121766"/>
                  <a:pt x="0" y="722655"/>
                </a:cubicBezTo>
                <a:close/>
              </a:path>
            </a:pathLst>
          </a:custGeom>
          <a:solidFill>
            <a:srgbClr val="ED4D0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981" tIns="231981" rIns="231981" bIns="23198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400" kern="1200" dirty="0"/>
              <a:t>Technische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400" dirty="0"/>
              <a:t>ontwikkeling</a:t>
            </a:r>
            <a:endParaRPr lang="nl-NL" sz="1400" kern="12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DDBE601-60DB-4858-9D78-5C8F66EF9003}"/>
              </a:ext>
            </a:extLst>
          </p:cNvPr>
          <p:cNvSpPr/>
          <p:nvPr/>
        </p:nvSpPr>
        <p:spPr>
          <a:xfrm>
            <a:off x="8799826" y="1307631"/>
            <a:ext cx="1451679" cy="369332"/>
          </a:xfrm>
          <a:prstGeom prst="rect">
            <a:avLst/>
          </a:prstGeom>
          <a:ln>
            <a:solidFill>
              <a:srgbClr val="1A80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- 50</a:t>
            </a:r>
          </a:p>
        </p:txBody>
      </p: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838A5239-AA60-4C5C-A8D9-E072703F663F}"/>
              </a:ext>
            </a:extLst>
          </p:cNvPr>
          <p:cNvSpPr/>
          <p:nvPr/>
        </p:nvSpPr>
        <p:spPr>
          <a:xfrm>
            <a:off x="5282071" y="843240"/>
            <a:ext cx="914400" cy="369332"/>
          </a:xfrm>
          <a:prstGeom prst="round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</a:t>
            </a:r>
          </a:p>
        </p:txBody>
      </p:sp>
      <p:sp>
        <p:nvSpPr>
          <p:cNvPr id="53" name="Rechthoek: afgeronde hoeken 52">
            <a:extLst>
              <a:ext uri="{FF2B5EF4-FFF2-40B4-BE49-F238E27FC236}">
                <a16:creationId xmlns:a16="http://schemas.microsoft.com/office/drawing/2014/main" id="{A1EB57DE-1B78-47AE-8C03-93A9F6A6D0D8}"/>
              </a:ext>
            </a:extLst>
          </p:cNvPr>
          <p:cNvSpPr/>
          <p:nvPr/>
        </p:nvSpPr>
        <p:spPr>
          <a:xfrm>
            <a:off x="4151360" y="829282"/>
            <a:ext cx="914400" cy="369332"/>
          </a:xfrm>
          <a:prstGeom prst="roundRect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VAN</a:t>
            </a:r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90392DD8-9E3C-4EAA-8556-544F91831275}"/>
              </a:ext>
            </a:extLst>
          </p:cNvPr>
          <p:cNvCxnSpPr>
            <a:cxnSpLocks/>
          </p:cNvCxnSpPr>
          <p:nvPr/>
        </p:nvCxnSpPr>
        <p:spPr>
          <a:xfrm>
            <a:off x="8808645" y="1326697"/>
            <a:ext cx="1442860" cy="351386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DE14266E-5CB2-4148-8304-44B7CF137062}"/>
              </a:ext>
            </a:extLst>
          </p:cNvPr>
          <p:cNvCxnSpPr>
            <a:cxnSpLocks/>
          </p:cNvCxnSpPr>
          <p:nvPr/>
        </p:nvCxnSpPr>
        <p:spPr>
          <a:xfrm flipV="1">
            <a:off x="8799826" y="1324583"/>
            <a:ext cx="1451679" cy="348916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4" name="Afbeelding 53" descr="Afbeelding met rood, tafel&#10;&#10;Automatisch gegenereerde beschrijving">
            <a:extLst>
              <a:ext uri="{FF2B5EF4-FFF2-40B4-BE49-F238E27FC236}">
                <a16:creationId xmlns:a16="http://schemas.microsoft.com/office/drawing/2014/main" id="{08FB4ED8-EE5B-4762-9BA1-FBD34F8D3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94" y="227968"/>
            <a:ext cx="1511861" cy="1352023"/>
          </a:xfrm>
          <a:prstGeom prst="rect">
            <a:avLst/>
          </a:prstGeom>
        </p:spPr>
      </p:pic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BF54E16E-0D11-427E-9BBD-8E68D656285D}"/>
              </a:ext>
            </a:extLst>
          </p:cNvPr>
          <p:cNvCxnSpPr>
            <a:cxnSpLocks/>
          </p:cNvCxnSpPr>
          <p:nvPr/>
        </p:nvCxnSpPr>
        <p:spPr>
          <a:xfrm flipH="1">
            <a:off x="8372586" y="2451817"/>
            <a:ext cx="3121597" cy="3003538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2978D4C9-5AE5-4560-B11E-17EFDCB15A6E}"/>
              </a:ext>
            </a:extLst>
          </p:cNvPr>
          <p:cNvSpPr txBox="1"/>
          <p:nvPr/>
        </p:nvSpPr>
        <p:spPr>
          <a:xfrm>
            <a:off x="11032978" y="2787120"/>
            <a:ext cx="56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a2</a:t>
            </a:r>
          </a:p>
        </p:txBody>
      </p: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DC6F05C6-1625-4E09-B2C0-16BF207902B0}"/>
              </a:ext>
            </a:extLst>
          </p:cNvPr>
          <p:cNvCxnSpPr>
            <a:cxnSpLocks/>
          </p:cNvCxnSpPr>
          <p:nvPr/>
        </p:nvCxnSpPr>
        <p:spPr>
          <a:xfrm flipH="1">
            <a:off x="7924800" y="2009210"/>
            <a:ext cx="3317524" cy="319205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vak 58">
            <a:extLst>
              <a:ext uri="{FF2B5EF4-FFF2-40B4-BE49-F238E27FC236}">
                <a16:creationId xmlns:a16="http://schemas.microsoft.com/office/drawing/2014/main" id="{EDF140C1-1F22-4A78-961C-655B88601CFF}"/>
              </a:ext>
            </a:extLst>
          </p:cNvPr>
          <p:cNvSpPr txBox="1"/>
          <p:nvPr/>
        </p:nvSpPr>
        <p:spPr>
          <a:xfrm>
            <a:off x="10945922" y="216192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61" name="Ovaal 60">
            <a:extLst>
              <a:ext uri="{FF2B5EF4-FFF2-40B4-BE49-F238E27FC236}">
                <a16:creationId xmlns:a16="http://schemas.microsoft.com/office/drawing/2014/main" id="{A5440B29-C90B-412F-834F-BF45DB0A936D}"/>
              </a:ext>
            </a:extLst>
          </p:cNvPr>
          <p:cNvSpPr/>
          <p:nvPr/>
        </p:nvSpPr>
        <p:spPr>
          <a:xfrm>
            <a:off x="8936060" y="4072616"/>
            <a:ext cx="144000" cy="144000"/>
          </a:xfrm>
          <a:prstGeom prst="ellipse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00997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3.33333E-6 L 0.06042 -0.1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0.10139 L 0.11979 -0.1020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7" grpId="0"/>
      <p:bldP spid="61" grpId="0" animBg="1"/>
      <p:bldP spid="61" grpId="1" animBg="1"/>
      <p:bldP spid="61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9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82903A5-6512-45A4-905F-3C2FF8F78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Verkoopbereidheid: de aanbodlijn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411B11-D7EE-4A52-A0A2-D47C95F79F8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 err="1"/>
              <a:t>Producentensurplus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3D9130-8331-4BBA-9511-FE4D4B362DE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Veranderingen van de aanbodlijn</a:t>
            </a:r>
          </a:p>
        </p:txBody>
      </p:sp>
    </p:spTree>
    <p:extLst>
      <p:ext uri="{BB962C8B-B14F-4D97-AF65-F5344CB8AC3E}">
        <p14:creationId xmlns:p14="http://schemas.microsoft.com/office/powerpoint/2010/main" val="352491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6CA8A-064B-4A60-92FB-A1BDD95C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Verkoopbereidheid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minimaal verdienen aan een product</a:t>
            </a:r>
            <a:endParaRPr lang="nl-NL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F07259-1923-41C2-8B0F-C2E1B86B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4" y="1809754"/>
            <a:ext cx="5453613" cy="4339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Hoeveel producten worden er aangeboden bij een bepaalde prijs?</a:t>
            </a:r>
          </a:p>
          <a:p>
            <a:pPr>
              <a:spcBef>
                <a:spcPts val="1200"/>
              </a:spcBef>
            </a:pPr>
            <a:r>
              <a:rPr lang="nl-NL" sz="1800" dirty="0"/>
              <a:t>Aanbieders hebben een verschillende verkoopbereidheid:</a:t>
            </a:r>
          </a:p>
          <a:p>
            <a:pPr lvl="1">
              <a:spcBef>
                <a:spcPts val="600"/>
              </a:spcBef>
            </a:pPr>
            <a:r>
              <a:rPr lang="nl-NL" sz="1600" dirty="0"/>
              <a:t>Saoedi Arabië minimaal $ 30</a:t>
            </a:r>
          </a:p>
          <a:p>
            <a:pPr lvl="1">
              <a:spcBef>
                <a:spcPts val="600"/>
              </a:spcBef>
            </a:pPr>
            <a:r>
              <a:rPr lang="nl-NL" sz="1600" dirty="0"/>
              <a:t>Rusland minimaal $ 42</a:t>
            </a:r>
          </a:p>
          <a:p>
            <a:pPr lvl="1">
              <a:spcBef>
                <a:spcPts val="600"/>
              </a:spcBef>
            </a:pPr>
            <a:r>
              <a:rPr lang="nl-NL" sz="1600" dirty="0"/>
              <a:t>Noordzee minimaal $ 46</a:t>
            </a:r>
          </a:p>
          <a:p>
            <a:pPr lvl="1">
              <a:spcBef>
                <a:spcPts val="600"/>
              </a:spcBef>
            </a:pPr>
            <a:r>
              <a:rPr lang="nl-NL" sz="1600" dirty="0"/>
              <a:t>Diepzee minimaal $ 62</a:t>
            </a:r>
          </a:p>
          <a:p>
            <a:pPr lvl="1">
              <a:spcBef>
                <a:spcPts val="600"/>
              </a:spcBef>
            </a:pPr>
            <a:r>
              <a:rPr lang="nl-NL" sz="1600" dirty="0"/>
              <a:t>Poolgebied niet minder dan $ 70</a:t>
            </a:r>
          </a:p>
          <a:p>
            <a:pPr marL="0" indent="0">
              <a:spcBef>
                <a:spcPts val="1200"/>
              </a:spcBef>
              <a:buNone/>
            </a:pPr>
            <a:endParaRPr lang="nl-NL" sz="2000" b="1" dirty="0"/>
          </a:p>
          <a:p>
            <a:pPr marL="0" indent="0">
              <a:spcBef>
                <a:spcPts val="1200"/>
              </a:spcBef>
              <a:buNone/>
            </a:pPr>
            <a:r>
              <a:rPr lang="nl-NL" sz="1950" b="1" dirty="0"/>
              <a:t>hoe hoger de prijs → hoe groter het aanbod</a:t>
            </a:r>
          </a:p>
          <a:p>
            <a:pPr marL="0" indent="0">
              <a:spcBef>
                <a:spcPts val="1200"/>
              </a:spcBef>
              <a:buNone/>
            </a:pPr>
            <a:endParaRPr lang="nl-NL" dirty="0"/>
          </a:p>
          <a:p>
            <a:pPr marL="0" indent="0">
              <a:spcBef>
                <a:spcPts val="1200"/>
              </a:spcBef>
              <a:buNone/>
            </a:pPr>
            <a:endParaRPr lang="nl-NL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43DF43BF-2917-4A77-8750-A0893519A9C5}"/>
              </a:ext>
            </a:extLst>
          </p:cNvPr>
          <p:cNvSpPr/>
          <p:nvPr/>
        </p:nvSpPr>
        <p:spPr>
          <a:xfrm>
            <a:off x="8257754" y="4717509"/>
            <a:ext cx="396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71A81F0-BEC5-4581-93F8-FBF7E9ECAF7A}"/>
              </a:ext>
            </a:extLst>
          </p:cNvPr>
          <p:cNvSpPr txBox="1"/>
          <p:nvPr/>
        </p:nvSpPr>
        <p:spPr>
          <a:xfrm rot="16200000">
            <a:off x="8004350" y="530790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S.Arab</a:t>
            </a:r>
            <a:r>
              <a:rPr lang="nl-NL" sz="1600" b="1" dirty="0">
                <a:solidFill>
                  <a:schemeClr val="bg1"/>
                </a:solidFill>
              </a:rPr>
              <a:t>.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B098CA7B-240E-457B-989E-F1333E380792}"/>
              </a:ext>
            </a:extLst>
          </p:cNvPr>
          <p:cNvSpPr/>
          <p:nvPr/>
        </p:nvSpPr>
        <p:spPr>
          <a:xfrm>
            <a:off x="8958639" y="4177509"/>
            <a:ext cx="396000" cy="194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E5256E49-5447-45F4-88A5-9F3DAFE27686}"/>
              </a:ext>
            </a:extLst>
          </p:cNvPr>
          <p:cNvSpPr txBox="1"/>
          <p:nvPr/>
        </p:nvSpPr>
        <p:spPr>
          <a:xfrm rot="16200000">
            <a:off x="8656736" y="5263024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Rusland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2F4333B-6406-4D2D-B14B-C55BB2734509}"/>
              </a:ext>
            </a:extLst>
          </p:cNvPr>
          <p:cNvSpPr/>
          <p:nvPr/>
        </p:nvSpPr>
        <p:spPr>
          <a:xfrm>
            <a:off x="9668580" y="3853509"/>
            <a:ext cx="396000" cy="226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413A06F5-E2C1-451C-8484-E330300F28B0}"/>
              </a:ext>
            </a:extLst>
          </p:cNvPr>
          <p:cNvSpPr txBox="1"/>
          <p:nvPr/>
        </p:nvSpPr>
        <p:spPr>
          <a:xfrm rot="16200000">
            <a:off x="9307774" y="5200507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Noordzee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0A99D65B-2745-43A0-8405-CD01F461E3A3}"/>
              </a:ext>
            </a:extLst>
          </p:cNvPr>
          <p:cNvSpPr/>
          <p:nvPr/>
        </p:nvSpPr>
        <p:spPr>
          <a:xfrm>
            <a:off x="10406614" y="3241509"/>
            <a:ext cx="396000" cy="288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6D46C9D-888A-49D5-8F21-5EA8CCFCDF00}"/>
              </a:ext>
            </a:extLst>
          </p:cNvPr>
          <p:cNvSpPr txBox="1"/>
          <p:nvPr/>
        </p:nvSpPr>
        <p:spPr>
          <a:xfrm rot="16200000">
            <a:off x="10124399" y="5279855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Diepzee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1E456793-E02C-4D37-89B0-21A66612B08E}"/>
              </a:ext>
            </a:extLst>
          </p:cNvPr>
          <p:cNvSpPr/>
          <p:nvPr/>
        </p:nvSpPr>
        <p:spPr>
          <a:xfrm>
            <a:off x="11137144" y="2881509"/>
            <a:ext cx="396000" cy="324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err="1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858C598-D6D0-457C-BEF0-5FDBF751BBE4}"/>
              </a:ext>
            </a:extLst>
          </p:cNvPr>
          <p:cNvSpPr txBox="1"/>
          <p:nvPr/>
        </p:nvSpPr>
        <p:spPr>
          <a:xfrm rot="16200000">
            <a:off x="10692366" y="5114746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Poolgebied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631F53AC-A907-4B7A-94FC-AF7DA8296BA6}"/>
              </a:ext>
            </a:extLst>
          </p:cNvPr>
          <p:cNvSpPr txBox="1"/>
          <p:nvPr/>
        </p:nvSpPr>
        <p:spPr>
          <a:xfrm>
            <a:off x="7545112" y="4343824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41620E5-8ECF-4CE0-9A54-7393285F105B}"/>
              </a:ext>
            </a:extLst>
          </p:cNvPr>
          <p:cNvSpPr txBox="1"/>
          <p:nvPr/>
        </p:nvSpPr>
        <p:spPr>
          <a:xfrm>
            <a:off x="9679739" y="38230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46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3FDA4BDB-6084-4C03-A8EF-083EDC14AD2A}"/>
              </a:ext>
            </a:extLst>
          </p:cNvPr>
          <p:cNvSpPr txBox="1"/>
          <p:nvPr/>
        </p:nvSpPr>
        <p:spPr>
          <a:xfrm>
            <a:off x="10411917" y="327982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62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808553CA-D685-4939-B622-508217E05681}"/>
              </a:ext>
            </a:extLst>
          </p:cNvPr>
          <p:cNvSpPr txBox="1"/>
          <p:nvPr/>
        </p:nvSpPr>
        <p:spPr>
          <a:xfrm>
            <a:off x="11150173" y="294017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70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1BA25F8B-6CE6-4E0F-81A2-889C1EE0462E}"/>
              </a:ext>
            </a:extLst>
          </p:cNvPr>
          <p:cNvSpPr txBox="1"/>
          <p:nvPr/>
        </p:nvSpPr>
        <p:spPr>
          <a:xfrm>
            <a:off x="8266462" y="47520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30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EACF7B6F-CE3C-4864-965F-41D4426F459D}"/>
              </a:ext>
            </a:extLst>
          </p:cNvPr>
          <p:cNvSpPr txBox="1"/>
          <p:nvPr/>
        </p:nvSpPr>
        <p:spPr>
          <a:xfrm>
            <a:off x="8971045" y="421559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42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130" name="Groep 129">
            <a:extLst>
              <a:ext uri="{FF2B5EF4-FFF2-40B4-BE49-F238E27FC236}">
                <a16:creationId xmlns:a16="http://schemas.microsoft.com/office/drawing/2014/main" id="{244798E4-C133-46D6-A460-1E938D7110E0}"/>
              </a:ext>
            </a:extLst>
          </p:cNvPr>
          <p:cNvGrpSpPr/>
          <p:nvPr/>
        </p:nvGrpSpPr>
        <p:grpSpPr>
          <a:xfrm>
            <a:off x="8085451" y="4313280"/>
            <a:ext cx="4187185" cy="369332"/>
            <a:chOff x="878561" y="5901687"/>
            <a:chExt cx="4187185" cy="369332"/>
          </a:xfrm>
        </p:grpSpPr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9D3571CD-077B-4057-8CAE-218F1FC214E8}"/>
                </a:ext>
              </a:extLst>
            </p:cNvPr>
            <p:cNvSpPr txBox="1"/>
            <p:nvPr/>
          </p:nvSpPr>
          <p:spPr>
            <a:xfrm>
              <a:off x="4457887" y="5901687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prijs</a:t>
              </a: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F23A40BA-DE46-41DE-B5C3-999B1C9FB6EF}"/>
                </a:ext>
              </a:extLst>
            </p:cNvPr>
            <p:cNvCxnSpPr/>
            <p:nvPr/>
          </p:nvCxnSpPr>
          <p:spPr>
            <a:xfrm>
              <a:off x="878561" y="6116897"/>
              <a:ext cx="3592016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kstvak 100">
            <a:extLst>
              <a:ext uri="{FF2B5EF4-FFF2-40B4-BE49-F238E27FC236}">
                <a16:creationId xmlns:a16="http://schemas.microsoft.com/office/drawing/2014/main" id="{384ED112-8F6F-40BE-8F1B-50BC74799AA0}"/>
              </a:ext>
            </a:extLst>
          </p:cNvPr>
          <p:cNvSpPr txBox="1"/>
          <p:nvPr/>
        </p:nvSpPr>
        <p:spPr>
          <a:xfrm>
            <a:off x="9303921" y="2091773"/>
            <a:ext cx="1107996" cy="36933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ruwe olie</a:t>
            </a:r>
          </a:p>
        </p:txBody>
      </p:sp>
      <p:grpSp>
        <p:nvGrpSpPr>
          <p:cNvPr id="103" name="Groep 102">
            <a:extLst>
              <a:ext uri="{FF2B5EF4-FFF2-40B4-BE49-F238E27FC236}">
                <a16:creationId xmlns:a16="http://schemas.microsoft.com/office/drawing/2014/main" id="{C526BE76-419E-4E9F-AF7F-1DFD288CD618}"/>
              </a:ext>
            </a:extLst>
          </p:cNvPr>
          <p:cNvGrpSpPr/>
          <p:nvPr/>
        </p:nvGrpSpPr>
        <p:grpSpPr>
          <a:xfrm>
            <a:off x="7285583" y="2417270"/>
            <a:ext cx="4427867" cy="4257857"/>
            <a:chOff x="6382590" y="2565161"/>
            <a:chExt cx="4427867" cy="4257857"/>
          </a:xfrm>
        </p:grpSpPr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D661FCBB-6C13-46E8-9C1B-BE396B0C2598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33E397C5-1833-4214-A3AD-7062A183EE01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AC3BA6C8-A205-4C4C-A746-4CA31670041B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B4BD9A7C-1546-4F29-BC51-B0FFF123F030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7C2AA7AB-20A7-47FD-B006-6350AEC488C9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00F8F96D-98C4-48AF-A558-6E941C519C97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0A1D412B-24F6-4BA9-BA45-DFE54D9AE1B0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83E7E91B-5D45-464E-8301-53A2E65FB39C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6500529F-031C-48E7-A9B2-0CF9198990EF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BBE0B401-886E-4D2A-A19E-F5E0B120297E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5E7E8A70-F332-47D2-97A7-22092B64F45B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kstvak 114">
              <a:extLst>
                <a:ext uri="{FF2B5EF4-FFF2-40B4-BE49-F238E27FC236}">
                  <a16:creationId xmlns:a16="http://schemas.microsoft.com/office/drawing/2014/main" id="{7910DAD0-6CD1-4E54-852C-4458C67969F8}"/>
                </a:ext>
              </a:extLst>
            </p:cNvPr>
            <p:cNvSpPr txBox="1"/>
            <p:nvPr/>
          </p:nvSpPr>
          <p:spPr>
            <a:xfrm>
              <a:off x="9227973" y="645368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totale aanbod</a:t>
              </a:r>
            </a:p>
          </p:txBody>
        </p:sp>
        <p:sp>
          <p:nvSpPr>
            <p:cNvPr id="116" name="Tekstvak 115">
              <a:extLst>
                <a:ext uri="{FF2B5EF4-FFF2-40B4-BE49-F238E27FC236}">
                  <a16:creationId xmlns:a16="http://schemas.microsoft.com/office/drawing/2014/main" id="{F6FDC28E-E401-42F7-939F-E7976C7C66BA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prijs ($)</a:t>
              </a:r>
            </a:p>
          </p:txBody>
        </p:sp>
        <p:sp>
          <p:nvSpPr>
            <p:cNvPr id="117" name="Tekstvak 116">
              <a:extLst>
                <a:ext uri="{FF2B5EF4-FFF2-40B4-BE49-F238E27FC236}">
                  <a16:creationId xmlns:a16="http://schemas.microsoft.com/office/drawing/2014/main" id="{90EB769E-A3C5-4593-A565-14E99B38D21B}"/>
                </a:ext>
              </a:extLst>
            </p:cNvPr>
            <p:cNvSpPr txBox="1"/>
            <p:nvPr/>
          </p:nvSpPr>
          <p:spPr>
            <a:xfrm>
              <a:off x="6762366" y="538218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4170544A-D6CC-4069-AD91-C58ED9060F89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F84379B9-B49D-41AC-839B-A3DD7EACF1E0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45</a:t>
              </a:r>
            </a:p>
          </p:txBody>
        </p:sp>
        <p:sp>
          <p:nvSpPr>
            <p:cNvPr id="120" name="Tekstvak 119">
              <a:extLst>
                <a:ext uri="{FF2B5EF4-FFF2-40B4-BE49-F238E27FC236}">
                  <a16:creationId xmlns:a16="http://schemas.microsoft.com/office/drawing/2014/main" id="{D17072CD-1178-4B22-81FD-D7C16D1E6A85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121" name="Tekstvak 120">
              <a:extLst>
                <a:ext uri="{FF2B5EF4-FFF2-40B4-BE49-F238E27FC236}">
                  <a16:creationId xmlns:a16="http://schemas.microsoft.com/office/drawing/2014/main" id="{2D0EAD41-1C2D-4251-9973-09FF20AAA4C3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75</a:t>
              </a:r>
            </a:p>
          </p:txBody>
        </p:sp>
        <p:sp>
          <p:nvSpPr>
            <p:cNvPr id="122" name="Tekstvak 121">
              <a:extLst>
                <a:ext uri="{FF2B5EF4-FFF2-40B4-BE49-F238E27FC236}">
                  <a16:creationId xmlns:a16="http://schemas.microsoft.com/office/drawing/2014/main" id="{B4006D76-A2F8-4934-B172-D9B0C94AE786}"/>
                </a:ext>
              </a:extLst>
            </p:cNvPr>
            <p:cNvSpPr txBox="1"/>
            <p:nvPr/>
          </p:nvSpPr>
          <p:spPr>
            <a:xfrm>
              <a:off x="737982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3" name="Tekstvak 122">
              <a:extLst>
                <a:ext uri="{FF2B5EF4-FFF2-40B4-BE49-F238E27FC236}">
                  <a16:creationId xmlns:a16="http://schemas.microsoft.com/office/drawing/2014/main" id="{B6E232E3-5A36-46D0-8DCD-0280FA01EDAE}"/>
                </a:ext>
              </a:extLst>
            </p:cNvPr>
            <p:cNvSpPr txBox="1"/>
            <p:nvPr/>
          </p:nvSpPr>
          <p:spPr>
            <a:xfrm>
              <a:off x="809990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4" name="Tekstvak 123">
              <a:extLst>
                <a:ext uri="{FF2B5EF4-FFF2-40B4-BE49-F238E27FC236}">
                  <a16:creationId xmlns:a16="http://schemas.microsoft.com/office/drawing/2014/main" id="{32F6FA50-4488-4F25-9083-586F87B1F45F}"/>
                </a:ext>
              </a:extLst>
            </p:cNvPr>
            <p:cNvSpPr txBox="1"/>
            <p:nvPr/>
          </p:nvSpPr>
          <p:spPr>
            <a:xfrm>
              <a:off x="881998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5" name="Tekstvak 124">
              <a:extLst>
                <a:ext uri="{FF2B5EF4-FFF2-40B4-BE49-F238E27FC236}">
                  <a16:creationId xmlns:a16="http://schemas.microsoft.com/office/drawing/2014/main" id="{30097CCA-D1FE-4C7D-B795-A64172DF9422}"/>
                </a:ext>
              </a:extLst>
            </p:cNvPr>
            <p:cNvSpPr txBox="1"/>
            <p:nvPr/>
          </p:nvSpPr>
          <p:spPr>
            <a:xfrm>
              <a:off x="954006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26" name="Tekstvak 125">
              <a:extLst>
                <a:ext uri="{FF2B5EF4-FFF2-40B4-BE49-F238E27FC236}">
                  <a16:creationId xmlns:a16="http://schemas.microsoft.com/office/drawing/2014/main" id="{9E6D5142-CF06-476B-A57F-3678C68E15F9}"/>
                </a:ext>
              </a:extLst>
            </p:cNvPr>
            <p:cNvSpPr txBox="1"/>
            <p:nvPr/>
          </p:nvSpPr>
          <p:spPr>
            <a:xfrm>
              <a:off x="10260141" y="62399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27" name="Rechte verbindingslijn 126">
              <a:extLst>
                <a:ext uri="{FF2B5EF4-FFF2-40B4-BE49-F238E27FC236}">
                  <a16:creationId xmlns:a16="http://schemas.microsoft.com/office/drawing/2014/main" id="{DB265A4B-036D-461D-A349-E9111FD9E004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kstvak 52">
            <a:extLst>
              <a:ext uri="{FF2B5EF4-FFF2-40B4-BE49-F238E27FC236}">
                <a16:creationId xmlns:a16="http://schemas.microsoft.com/office/drawing/2014/main" id="{F66E9332-C70C-40E7-AB38-060177233208}"/>
              </a:ext>
            </a:extLst>
          </p:cNvPr>
          <p:cNvSpPr txBox="1"/>
          <p:nvPr/>
        </p:nvSpPr>
        <p:spPr>
          <a:xfrm>
            <a:off x="7550818" y="3492959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52</a:t>
            </a:r>
          </a:p>
        </p:txBody>
      </p:sp>
      <p:pic>
        <p:nvPicPr>
          <p:cNvPr id="6" name="Afbeelding 5" descr="Afbeelding met rood, tafel&#10;&#10;Automatisch gegenereerde beschrijving">
            <a:extLst>
              <a:ext uri="{FF2B5EF4-FFF2-40B4-BE49-F238E27FC236}">
                <a16:creationId xmlns:a16="http://schemas.microsoft.com/office/drawing/2014/main" id="{FE9F8FDF-8E2D-41BB-8DB8-FA6BD3BE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56" y="331039"/>
            <a:ext cx="1511861" cy="13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3017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4.16667E-6 -0.11898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animBg="1"/>
      <p:bldP spid="30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2" grpId="0" animBg="1"/>
      <p:bldP spid="42" grpId="1" animBg="1"/>
      <p:bldP spid="46" grpId="0"/>
      <p:bldP spid="47" grpId="0"/>
      <p:bldP spid="48" grpId="0"/>
      <p:bldP spid="49" grpId="0"/>
      <p:bldP spid="51" grpId="0"/>
      <p:bldP spid="101" grpId="0" animBg="1"/>
      <p:bldP spid="53" grpId="0" animBg="1"/>
      <p:bldP spid="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>
            <a:extLst>
              <a:ext uri="{FF2B5EF4-FFF2-40B4-BE49-F238E27FC236}">
                <a16:creationId xmlns:a16="http://schemas.microsoft.com/office/drawing/2014/main" id="{8C1C2177-5B8F-497E-B2F8-796E4739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300" dirty="0"/>
              <a:t>Als het meer aanbieders worden</a:t>
            </a:r>
          </a:p>
        </p:txBody>
      </p:sp>
      <p:sp>
        <p:nvSpPr>
          <p:cNvPr id="91" name="Tijdelijke aanduiding voor inhoud 90">
            <a:extLst>
              <a:ext uri="{FF2B5EF4-FFF2-40B4-BE49-F238E27FC236}">
                <a16:creationId xmlns:a16="http://schemas.microsoft.com/office/drawing/2014/main" id="{A4AD0BC2-22E2-4FC5-8F86-1A9298300E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Meer aanbieders = meer staafjes</a:t>
            </a:r>
          </a:p>
          <a:p>
            <a:r>
              <a:rPr lang="nl-NL" dirty="0"/>
              <a:t>Hogere prijs kan ook extra aanbod door 1 aanbieder zijn</a:t>
            </a:r>
          </a:p>
          <a:p>
            <a:endParaRPr lang="nl-NL" dirty="0"/>
          </a:p>
          <a:p>
            <a:r>
              <a:rPr lang="nl-NL" dirty="0"/>
              <a:t>Nóg meer → geen staafjes</a:t>
            </a:r>
          </a:p>
          <a:p>
            <a:endParaRPr lang="nl-NL" dirty="0"/>
          </a:p>
          <a:p>
            <a:r>
              <a:rPr lang="nl-NL" dirty="0"/>
              <a:t>De aanbodlijn beschrijft de totale aangeboden hoeveelheid bij een bepaalde prijs.</a:t>
            </a: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7F50FEAF-5B20-4721-993A-5647B947118A}"/>
              </a:ext>
            </a:extLst>
          </p:cNvPr>
          <p:cNvGrpSpPr/>
          <p:nvPr/>
        </p:nvGrpSpPr>
        <p:grpSpPr>
          <a:xfrm>
            <a:off x="6434683" y="2198074"/>
            <a:ext cx="4437392" cy="4257857"/>
            <a:chOff x="6382590" y="2565161"/>
            <a:chExt cx="4437392" cy="4257857"/>
          </a:xfrm>
        </p:grpSpPr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39199B2B-C8C7-4CD3-85C4-5D4B6A571EBF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CD314CAD-4237-4501-9F8F-AC09E7AE92EE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AE5BCF71-74FE-460C-8240-52C801134D29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A16FCB41-A7F0-4C5F-9193-9C0B9127E7E0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536509E2-C5BC-4167-AEA2-04204821A796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D7E603C8-572F-471E-92BD-671C276C4CCC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D87AC974-6D3E-421C-BE82-04A4B2E4CFB3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9FB7B1F-5471-4FD9-976E-0C793F57F50D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35BAECBF-D944-4FB7-8B3F-31B0C6F20BF4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7298996-68EC-4A56-8F57-CC4E9820FD58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B46CF843-9B96-4444-8B61-313A8A0CBDDA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7D3BF8E7-A40B-4FA9-85C4-586A0AE41554}"/>
                </a:ext>
              </a:extLst>
            </p:cNvPr>
            <p:cNvSpPr txBox="1"/>
            <p:nvPr/>
          </p:nvSpPr>
          <p:spPr>
            <a:xfrm>
              <a:off x="9237498" y="6453686"/>
              <a:ext cx="158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</a:t>
              </a: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84054A51-C6A5-403D-A171-25894E75E787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8AE7E15F-DFFC-435B-8AA8-31729663C8BE}"/>
                </a:ext>
              </a:extLst>
            </p:cNvPr>
            <p:cNvSpPr txBox="1"/>
            <p:nvPr/>
          </p:nvSpPr>
          <p:spPr>
            <a:xfrm>
              <a:off x="687938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C471E5D8-2B01-4988-9C0E-18042F12220F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/>
                <a:t>10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B7D48DE-A00A-48B3-85B8-27629CBB7168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634691D1-DA74-4299-9C97-8031FCA6E18B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BA9A9D10-6439-4B2E-8EE1-1782F3F6944B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0872B97C-D279-4C41-AD3E-CEFCDA51445E}"/>
                </a:ext>
              </a:extLst>
            </p:cNvPr>
            <p:cNvSpPr txBox="1"/>
            <p:nvPr/>
          </p:nvSpPr>
          <p:spPr>
            <a:xfrm>
              <a:off x="7595830" y="624720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E8A1ECAD-9F23-425B-9082-101D3A4C52DA}"/>
                </a:ext>
              </a:extLst>
            </p:cNvPr>
            <p:cNvSpPr txBox="1"/>
            <p:nvPr/>
          </p:nvSpPr>
          <p:spPr>
            <a:xfrm>
              <a:off x="814435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EB00E813-F782-4803-9488-D4832A23ABF0}"/>
                </a:ext>
              </a:extLst>
            </p:cNvPr>
            <p:cNvSpPr txBox="1"/>
            <p:nvPr/>
          </p:nvSpPr>
          <p:spPr>
            <a:xfrm>
              <a:off x="877553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7BCF896B-A806-4D98-B1CB-F48EF3F34F72}"/>
                </a:ext>
              </a:extLst>
            </p:cNvPr>
            <p:cNvSpPr txBox="1"/>
            <p:nvPr/>
          </p:nvSpPr>
          <p:spPr>
            <a:xfrm>
              <a:off x="938131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4DD6BD79-74CE-484E-9F67-077B36CD317A}"/>
                </a:ext>
              </a:extLst>
            </p:cNvPr>
            <p:cNvSpPr txBox="1"/>
            <p:nvPr/>
          </p:nvSpPr>
          <p:spPr>
            <a:xfrm>
              <a:off x="999344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893B5605-9FA5-4EEC-8AE9-C4A0978C9956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Tekstvak 92">
            <a:extLst>
              <a:ext uri="{FF2B5EF4-FFF2-40B4-BE49-F238E27FC236}">
                <a16:creationId xmlns:a16="http://schemas.microsoft.com/office/drawing/2014/main" id="{D23D36F0-ECDA-4E48-A621-9AF072A513ED}"/>
              </a:ext>
            </a:extLst>
          </p:cNvPr>
          <p:cNvSpPr txBox="1"/>
          <p:nvPr/>
        </p:nvSpPr>
        <p:spPr>
          <a:xfrm>
            <a:off x="6670264" y="3928283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13</a:t>
            </a:r>
          </a:p>
        </p:txBody>
      </p:sp>
      <p:grpSp>
        <p:nvGrpSpPr>
          <p:cNvPr id="94" name="Groep 93">
            <a:extLst>
              <a:ext uri="{FF2B5EF4-FFF2-40B4-BE49-F238E27FC236}">
                <a16:creationId xmlns:a16="http://schemas.microsoft.com/office/drawing/2014/main" id="{A28C3BD4-38E6-48B3-B5A9-B9C51B2DAB2C}"/>
              </a:ext>
            </a:extLst>
          </p:cNvPr>
          <p:cNvGrpSpPr/>
          <p:nvPr/>
        </p:nvGrpSpPr>
        <p:grpSpPr>
          <a:xfrm>
            <a:off x="7220435" y="3897739"/>
            <a:ext cx="4187185" cy="369332"/>
            <a:chOff x="878561" y="5901687"/>
            <a:chExt cx="4187185" cy="369332"/>
          </a:xfrm>
        </p:grpSpPr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420C6033-1BD6-40BB-B41E-7CF967B9CB2A}"/>
                </a:ext>
              </a:extLst>
            </p:cNvPr>
            <p:cNvSpPr txBox="1"/>
            <p:nvPr/>
          </p:nvSpPr>
          <p:spPr>
            <a:xfrm>
              <a:off x="4457887" y="5901687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</a:t>
              </a:r>
            </a:p>
          </p:txBody>
        </p: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450BB882-6A9F-4A6B-8D24-572219CC561C}"/>
                </a:ext>
              </a:extLst>
            </p:cNvPr>
            <p:cNvCxnSpPr/>
            <p:nvPr/>
          </p:nvCxnSpPr>
          <p:spPr>
            <a:xfrm>
              <a:off x="878561" y="6116897"/>
              <a:ext cx="359201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kstvak 98">
            <a:extLst>
              <a:ext uri="{FF2B5EF4-FFF2-40B4-BE49-F238E27FC236}">
                <a16:creationId xmlns:a16="http://schemas.microsoft.com/office/drawing/2014/main" id="{A290DFC8-DDF8-47E6-8689-0FE000B01C1E}"/>
              </a:ext>
            </a:extLst>
          </p:cNvPr>
          <p:cNvSpPr txBox="1"/>
          <p:nvPr/>
        </p:nvSpPr>
        <p:spPr>
          <a:xfrm>
            <a:off x="9156011" y="635691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(× miljoen stuks)</a:t>
            </a:r>
          </a:p>
        </p:txBody>
      </p:sp>
      <p:sp>
        <p:nvSpPr>
          <p:cNvPr id="100" name="Tekstvak 99">
            <a:extLst>
              <a:ext uri="{FF2B5EF4-FFF2-40B4-BE49-F238E27FC236}">
                <a16:creationId xmlns:a16="http://schemas.microsoft.com/office/drawing/2014/main" id="{24513FAC-B25C-4351-A2F2-156DD51C7A3F}"/>
              </a:ext>
            </a:extLst>
          </p:cNvPr>
          <p:cNvSpPr txBox="1"/>
          <p:nvPr/>
        </p:nvSpPr>
        <p:spPr>
          <a:xfrm>
            <a:off x="10166864" y="240767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6FB5BC8F-5141-42A2-863A-085AA11E0C98}"/>
              </a:ext>
            </a:extLst>
          </p:cNvPr>
          <p:cNvSpPr/>
          <p:nvPr/>
        </p:nvSpPr>
        <p:spPr>
          <a:xfrm rot="10800000" flipH="1">
            <a:off x="10715964" y="2717799"/>
            <a:ext cx="72000" cy="316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421A5EDA-2712-4826-9132-412FF5A17FCC}"/>
              </a:ext>
            </a:extLst>
          </p:cNvPr>
          <p:cNvSpPr/>
          <p:nvPr/>
        </p:nvSpPr>
        <p:spPr>
          <a:xfrm rot="10800000" flipH="1">
            <a:off x="10593287" y="2789799"/>
            <a:ext cx="72000" cy="309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FFB89926-3472-4D40-86C1-EB5E0AEA597B}"/>
              </a:ext>
            </a:extLst>
          </p:cNvPr>
          <p:cNvSpPr/>
          <p:nvPr/>
        </p:nvSpPr>
        <p:spPr>
          <a:xfrm rot="10800000" flipH="1">
            <a:off x="10470610" y="2861799"/>
            <a:ext cx="72000" cy="302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23E0C9B5-97D1-43AB-BEE2-59EE730D7EA8}"/>
              </a:ext>
            </a:extLst>
          </p:cNvPr>
          <p:cNvSpPr/>
          <p:nvPr/>
        </p:nvSpPr>
        <p:spPr>
          <a:xfrm rot="10800000" flipH="1">
            <a:off x="10347933" y="2933799"/>
            <a:ext cx="72000" cy="295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411BFEA7-D091-431A-827D-C6CBEB46BC99}"/>
              </a:ext>
            </a:extLst>
          </p:cNvPr>
          <p:cNvSpPr/>
          <p:nvPr/>
        </p:nvSpPr>
        <p:spPr>
          <a:xfrm rot="10800000" flipH="1">
            <a:off x="10225256" y="3005799"/>
            <a:ext cx="72000" cy="2880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66EBE6E9-6EC9-4CFA-8F4D-2492F71BB40A}"/>
              </a:ext>
            </a:extLst>
          </p:cNvPr>
          <p:cNvSpPr/>
          <p:nvPr/>
        </p:nvSpPr>
        <p:spPr>
          <a:xfrm rot="10800000" flipH="1">
            <a:off x="10102579" y="3077799"/>
            <a:ext cx="72000" cy="280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D0774182-EB1B-4DD9-9CFE-7F857D8637D8}"/>
              </a:ext>
            </a:extLst>
          </p:cNvPr>
          <p:cNvSpPr/>
          <p:nvPr/>
        </p:nvSpPr>
        <p:spPr>
          <a:xfrm rot="10800000" flipH="1">
            <a:off x="9979902" y="3149799"/>
            <a:ext cx="72000" cy="273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5057806-0DFF-4A30-ABB3-E07802533FC5}"/>
              </a:ext>
            </a:extLst>
          </p:cNvPr>
          <p:cNvSpPr/>
          <p:nvPr/>
        </p:nvSpPr>
        <p:spPr>
          <a:xfrm rot="10800000" flipH="1">
            <a:off x="9857225" y="3221799"/>
            <a:ext cx="72000" cy="266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EFF5ADC6-77B5-49C2-8D90-CC6ADF36763A}"/>
              </a:ext>
            </a:extLst>
          </p:cNvPr>
          <p:cNvSpPr/>
          <p:nvPr/>
        </p:nvSpPr>
        <p:spPr>
          <a:xfrm rot="10800000" flipH="1">
            <a:off x="9734548" y="3293799"/>
            <a:ext cx="72000" cy="259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C3D722A9-FDD7-48FA-87CF-5278C9C4E3DD}"/>
              </a:ext>
            </a:extLst>
          </p:cNvPr>
          <p:cNvSpPr/>
          <p:nvPr/>
        </p:nvSpPr>
        <p:spPr>
          <a:xfrm rot="10800000" flipH="1">
            <a:off x="9611871" y="3365799"/>
            <a:ext cx="72000" cy="2520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FCA9ED1F-D363-4D67-B4A5-6990A0EA70EF}"/>
              </a:ext>
            </a:extLst>
          </p:cNvPr>
          <p:cNvSpPr/>
          <p:nvPr/>
        </p:nvSpPr>
        <p:spPr>
          <a:xfrm rot="10800000" flipH="1">
            <a:off x="9489194" y="3437799"/>
            <a:ext cx="72000" cy="244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27188C8A-A1CE-4D4C-B3E8-6A7EA73EB208}"/>
              </a:ext>
            </a:extLst>
          </p:cNvPr>
          <p:cNvSpPr/>
          <p:nvPr/>
        </p:nvSpPr>
        <p:spPr>
          <a:xfrm rot="10800000" flipH="1">
            <a:off x="9366517" y="3509799"/>
            <a:ext cx="72000" cy="237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4FE099F2-AC4F-4C70-8E05-9A9EE2B15E2C}"/>
              </a:ext>
            </a:extLst>
          </p:cNvPr>
          <p:cNvSpPr/>
          <p:nvPr/>
        </p:nvSpPr>
        <p:spPr>
          <a:xfrm rot="10800000" flipH="1">
            <a:off x="9243840" y="3581799"/>
            <a:ext cx="72000" cy="230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5711ADFF-E8FB-4979-8A1B-D30E9BCB7A43}"/>
              </a:ext>
            </a:extLst>
          </p:cNvPr>
          <p:cNvSpPr/>
          <p:nvPr/>
        </p:nvSpPr>
        <p:spPr>
          <a:xfrm rot="10800000" flipH="1">
            <a:off x="9121163" y="3653799"/>
            <a:ext cx="72000" cy="223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C31A8B31-21E1-431F-95E6-2CE1C4371731}"/>
              </a:ext>
            </a:extLst>
          </p:cNvPr>
          <p:cNvSpPr/>
          <p:nvPr/>
        </p:nvSpPr>
        <p:spPr>
          <a:xfrm rot="10800000" flipH="1">
            <a:off x="8998486" y="3725799"/>
            <a:ext cx="72000" cy="2160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389A0D3E-EFF3-4546-8EB1-11C26A29AFB0}"/>
              </a:ext>
            </a:extLst>
          </p:cNvPr>
          <p:cNvSpPr/>
          <p:nvPr/>
        </p:nvSpPr>
        <p:spPr>
          <a:xfrm rot="10800000" flipH="1">
            <a:off x="8753132" y="3869799"/>
            <a:ext cx="72000" cy="201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AF5E97F6-6F50-4478-A48C-CBF15742B883}"/>
              </a:ext>
            </a:extLst>
          </p:cNvPr>
          <p:cNvSpPr/>
          <p:nvPr/>
        </p:nvSpPr>
        <p:spPr>
          <a:xfrm rot="10800000" flipH="1">
            <a:off x="8507778" y="4013799"/>
            <a:ext cx="72000" cy="187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B20DD386-3D6C-4E9B-A3D8-B5D2DFA9AD57}"/>
              </a:ext>
            </a:extLst>
          </p:cNvPr>
          <p:cNvSpPr/>
          <p:nvPr/>
        </p:nvSpPr>
        <p:spPr>
          <a:xfrm rot="10800000" flipH="1">
            <a:off x="8262424" y="4157799"/>
            <a:ext cx="72000" cy="172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A85E27A1-880B-4A7C-B295-EC2FB2D55C14}"/>
              </a:ext>
            </a:extLst>
          </p:cNvPr>
          <p:cNvSpPr/>
          <p:nvPr/>
        </p:nvSpPr>
        <p:spPr>
          <a:xfrm rot="10800000" flipH="1">
            <a:off x="8017070" y="4301799"/>
            <a:ext cx="72000" cy="158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920AE896-C124-42F8-931F-871D98465038}"/>
              </a:ext>
            </a:extLst>
          </p:cNvPr>
          <p:cNvSpPr/>
          <p:nvPr/>
        </p:nvSpPr>
        <p:spPr>
          <a:xfrm rot="10800000" flipH="1">
            <a:off x="7771716" y="4445799"/>
            <a:ext cx="72000" cy="1440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BA77E390-ECED-4FCD-81EF-108DEE37DB88}"/>
              </a:ext>
            </a:extLst>
          </p:cNvPr>
          <p:cNvSpPr/>
          <p:nvPr/>
        </p:nvSpPr>
        <p:spPr>
          <a:xfrm rot="10800000" flipH="1">
            <a:off x="7526362" y="4589799"/>
            <a:ext cx="72000" cy="129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E015B756-2BD9-4479-819D-36FB629F1CD7}"/>
              </a:ext>
            </a:extLst>
          </p:cNvPr>
          <p:cNvSpPr/>
          <p:nvPr/>
        </p:nvSpPr>
        <p:spPr>
          <a:xfrm rot="10800000" flipH="1">
            <a:off x="8875809" y="3797799"/>
            <a:ext cx="72000" cy="208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F46D74EF-5EDB-4B8B-96C7-884D3BE3ECB3}"/>
              </a:ext>
            </a:extLst>
          </p:cNvPr>
          <p:cNvSpPr/>
          <p:nvPr/>
        </p:nvSpPr>
        <p:spPr>
          <a:xfrm rot="10800000" flipH="1">
            <a:off x="8630455" y="3941799"/>
            <a:ext cx="72000" cy="194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Rechthoek 80">
            <a:extLst>
              <a:ext uri="{FF2B5EF4-FFF2-40B4-BE49-F238E27FC236}">
                <a16:creationId xmlns:a16="http://schemas.microsoft.com/office/drawing/2014/main" id="{499CEEFD-3A95-43D9-8E3E-0E86E825D3A4}"/>
              </a:ext>
            </a:extLst>
          </p:cNvPr>
          <p:cNvSpPr/>
          <p:nvPr/>
        </p:nvSpPr>
        <p:spPr>
          <a:xfrm rot="10800000" flipH="1">
            <a:off x="8385101" y="4085799"/>
            <a:ext cx="72000" cy="1800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32EC9541-C13F-4914-AC00-CA31B7661A1B}"/>
              </a:ext>
            </a:extLst>
          </p:cNvPr>
          <p:cNvSpPr/>
          <p:nvPr/>
        </p:nvSpPr>
        <p:spPr>
          <a:xfrm rot="10800000" flipH="1">
            <a:off x="8139747" y="4229799"/>
            <a:ext cx="72000" cy="1656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Rechthoek 82">
            <a:extLst>
              <a:ext uri="{FF2B5EF4-FFF2-40B4-BE49-F238E27FC236}">
                <a16:creationId xmlns:a16="http://schemas.microsoft.com/office/drawing/2014/main" id="{16238C52-41B8-48A6-A539-090DB6A1ED58}"/>
              </a:ext>
            </a:extLst>
          </p:cNvPr>
          <p:cNvSpPr/>
          <p:nvPr/>
        </p:nvSpPr>
        <p:spPr>
          <a:xfrm rot="10800000" flipH="1">
            <a:off x="7894393" y="4373799"/>
            <a:ext cx="72000" cy="151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E876A2A1-D992-45AB-97CD-E410A57618C9}"/>
              </a:ext>
            </a:extLst>
          </p:cNvPr>
          <p:cNvSpPr/>
          <p:nvPr/>
        </p:nvSpPr>
        <p:spPr>
          <a:xfrm rot="10800000" flipH="1">
            <a:off x="7649039" y="4517799"/>
            <a:ext cx="72000" cy="1368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Rechthoek 84">
            <a:extLst>
              <a:ext uri="{FF2B5EF4-FFF2-40B4-BE49-F238E27FC236}">
                <a16:creationId xmlns:a16="http://schemas.microsoft.com/office/drawing/2014/main" id="{BF680C90-8C49-4EBC-87D7-8E3C97D865D9}"/>
              </a:ext>
            </a:extLst>
          </p:cNvPr>
          <p:cNvSpPr/>
          <p:nvPr/>
        </p:nvSpPr>
        <p:spPr>
          <a:xfrm rot="10800000" flipH="1">
            <a:off x="7403685" y="4661799"/>
            <a:ext cx="72000" cy="1224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D901FADA-3DEE-40B1-9245-D3710A74481E}"/>
              </a:ext>
            </a:extLst>
          </p:cNvPr>
          <p:cNvSpPr/>
          <p:nvPr/>
        </p:nvSpPr>
        <p:spPr>
          <a:xfrm rot="10800000" flipH="1">
            <a:off x="7281004" y="4733799"/>
            <a:ext cx="72000" cy="1152000"/>
          </a:xfrm>
          <a:prstGeom prst="rect">
            <a:avLst/>
          </a:prstGeom>
          <a:gradFill>
            <a:gsLst>
              <a:gs pos="49000">
                <a:srgbClr val="ED4D0F"/>
              </a:gs>
              <a:gs pos="100000">
                <a:srgbClr val="F26C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7A2A1D4F-05B1-4CAC-95EC-E6ECAB6894B2}"/>
              </a:ext>
            </a:extLst>
          </p:cNvPr>
          <p:cNvCxnSpPr>
            <a:cxnSpLocks/>
          </p:cNvCxnSpPr>
          <p:nvPr/>
        </p:nvCxnSpPr>
        <p:spPr>
          <a:xfrm flipH="1">
            <a:off x="7317004" y="2755899"/>
            <a:ext cx="3434960" cy="2016000"/>
          </a:xfrm>
          <a:prstGeom prst="line">
            <a:avLst/>
          </a:prstGeom>
          <a:ln w="38100"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met pijl 101">
            <a:extLst>
              <a:ext uri="{FF2B5EF4-FFF2-40B4-BE49-F238E27FC236}">
                <a16:creationId xmlns:a16="http://schemas.microsoft.com/office/drawing/2014/main" id="{EF8DCE23-9FE8-4A4C-8ACC-03BE0C935878}"/>
              </a:ext>
            </a:extLst>
          </p:cNvPr>
          <p:cNvCxnSpPr>
            <a:cxnSpLocks/>
          </p:cNvCxnSpPr>
          <p:nvPr/>
        </p:nvCxnSpPr>
        <p:spPr>
          <a:xfrm flipH="1">
            <a:off x="8421101" y="4170513"/>
            <a:ext cx="0" cy="1692407"/>
          </a:xfrm>
          <a:prstGeom prst="straightConnector1">
            <a:avLst/>
          </a:prstGeom>
          <a:ln w="34925">
            <a:solidFill>
              <a:srgbClr val="1A80B6"/>
            </a:solidFill>
            <a:prstDash val="dash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Ovaal 103">
            <a:extLst>
              <a:ext uri="{FF2B5EF4-FFF2-40B4-BE49-F238E27FC236}">
                <a16:creationId xmlns:a16="http://schemas.microsoft.com/office/drawing/2014/main" id="{58983ACC-FC35-4D22-8053-2FEC77D5D495}"/>
              </a:ext>
            </a:extLst>
          </p:cNvPr>
          <p:cNvSpPr/>
          <p:nvPr/>
        </p:nvSpPr>
        <p:spPr>
          <a:xfrm flipH="1">
            <a:off x="8349332" y="4051187"/>
            <a:ext cx="144000" cy="14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32970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1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3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9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1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3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9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1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3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250"/>
                            </p:stCondLst>
                            <p:childTnLst>
                              <p:par>
                                <p:cTn id="26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2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3" grpId="2" animBg="1"/>
      <p:bldP spid="99" grpId="0"/>
      <p:bldP spid="100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1491C59-B621-403D-A09D-662225C9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vergelijkingsvorm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CBBC5-3284-4016-80AD-C74FD429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6388100" cy="46825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dirty="0"/>
              <a:t>P = </a:t>
            </a:r>
            <a:r>
              <a:rPr lang="nl-NL" b="1" dirty="0"/>
              <a:t>P</a:t>
            </a:r>
            <a:r>
              <a:rPr lang="nl-NL" dirty="0"/>
              <a:t>rijs (in euro’s)</a:t>
            </a:r>
            <a:br>
              <a:rPr lang="nl-NL" dirty="0"/>
            </a:br>
            <a:r>
              <a:rPr lang="nl-NL" dirty="0"/>
              <a:t>Q = </a:t>
            </a:r>
            <a:r>
              <a:rPr lang="nl-NL" b="1" dirty="0" err="1"/>
              <a:t>Q</a:t>
            </a:r>
            <a:r>
              <a:rPr lang="nl-NL" dirty="0" err="1"/>
              <a:t>uantity</a:t>
            </a:r>
            <a:r>
              <a:rPr lang="nl-NL" dirty="0"/>
              <a:t> = Hoeveelheid (in </a:t>
            </a:r>
            <a:r>
              <a:rPr lang="nl-NL" dirty="0" err="1"/>
              <a:t>mln</a:t>
            </a:r>
            <a:r>
              <a:rPr lang="nl-NL" dirty="0"/>
              <a:t> vaten)</a:t>
            </a:r>
            <a:endParaRPr lang="nl-NL" sz="800" dirty="0"/>
          </a:p>
          <a:p>
            <a:pPr>
              <a:spcAft>
                <a:spcPts val="1200"/>
              </a:spcAft>
            </a:pP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+5P - 100</a:t>
            </a:r>
          </a:p>
          <a:p>
            <a:r>
              <a:rPr lang="nl-NL" dirty="0"/>
              <a:t>Tekenen:</a:t>
            </a:r>
          </a:p>
          <a:p>
            <a:pPr lvl="1"/>
            <a:r>
              <a:rPr lang="nl-NL" dirty="0"/>
              <a:t>Startpunt als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0</a:t>
            </a:r>
            <a:br>
              <a:rPr lang="nl-NL" dirty="0"/>
            </a:br>
            <a:r>
              <a:rPr lang="nl-NL" dirty="0"/>
              <a:t>(vanaf welke prijs komt er aanbod)</a:t>
            </a:r>
          </a:p>
          <a:p>
            <a:pPr marL="457200" lvl="1" indent="0">
              <a:buNone/>
            </a:pPr>
            <a:r>
              <a:rPr lang="nl-NL" dirty="0"/>
              <a:t>	→ 0 = 5P - 100</a:t>
            </a:r>
          </a:p>
          <a:p>
            <a:pPr marL="457200" lvl="1" indent="0">
              <a:buNone/>
            </a:pPr>
            <a:r>
              <a:rPr lang="nl-NL" dirty="0"/>
              <a:t> 	→ -5P = - 100</a:t>
            </a:r>
          </a:p>
          <a:p>
            <a:pPr marL="457200" lvl="1" indent="0">
              <a:buNone/>
            </a:pPr>
            <a:r>
              <a:rPr lang="nl-NL" dirty="0"/>
              <a:t>	→ P = 20</a:t>
            </a:r>
          </a:p>
          <a:p>
            <a:pPr lvl="1"/>
            <a:r>
              <a:rPr lang="nl-NL" dirty="0"/>
              <a:t>Een hogere prijs, bijv. als P = 80</a:t>
            </a:r>
          </a:p>
          <a:p>
            <a:pPr marL="457200" lvl="1" indent="0">
              <a:buNone/>
            </a:pPr>
            <a:r>
              <a:rPr lang="nl-NL" dirty="0"/>
              <a:t>	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 x 80 - 100</a:t>
            </a:r>
          </a:p>
          <a:p>
            <a:pPr marL="457200" lvl="1" indent="0">
              <a:buNone/>
            </a:pPr>
            <a:r>
              <a:rPr lang="nl-NL" dirty="0"/>
              <a:t>	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300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84C2FE5-A41D-4603-B4D7-F6932B31E5BC}"/>
              </a:ext>
            </a:extLst>
          </p:cNvPr>
          <p:cNvGrpSpPr/>
          <p:nvPr/>
        </p:nvGrpSpPr>
        <p:grpSpPr>
          <a:xfrm>
            <a:off x="7253573" y="1817999"/>
            <a:ext cx="4678713" cy="4359457"/>
            <a:chOff x="6382590" y="2565161"/>
            <a:chExt cx="4678713" cy="4359457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DB5216AD-1B52-4F92-AA9B-E4B2D3439719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21D3B4E8-34C6-484C-A90D-5D7B30E7FC4B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188D0F9-614C-4000-A0DB-7EE9A673FB41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E21773E2-8024-4D96-BC0F-8C0DF4639481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BE7F3B5-84E6-4904-887B-C3545932FEF7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BFD40EBA-17B7-4C9C-93E5-3F176F34829B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A1B2E45C-8297-4187-A1A7-218DADA356A6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FA37E035-9B22-4439-934E-D698F0FE2556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C83AFA76-1EAC-431A-8CE3-44BF986C4011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2AE4AA7-EBEB-4676-BD8F-C8BB2818D47B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974A8B0A-918F-4157-814A-67E9DF5FB762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303A3B4F-B5EF-402E-9867-F39433D8B8FD}"/>
                </a:ext>
              </a:extLst>
            </p:cNvPr>
            <p:cNvSpPr txBox="1"/>
            <p:nvPr/>
          </p:nvSpPr>
          <p:spPr>
            <a:xfrm>
              <a:off x="8510221" y="6555286"/>
              <a:ext cx="2435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totale aanbod (× mln.)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F4F0F12F-645F-4739-A99E-B3CD59A216D4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prijs (€)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24E076D-C5D5-4097-AB96-EC2704B04992}"/>
                </a:ext>
              </a:extLst>
            </p:cNvPr>
            <p:cNvSpPr txBox="1"/>
            <p:nvPr/>
          </p:nvSpPr>
          <p:spPr>
            <a:xfrm>
              <a:off x="6762366" y="538218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5D062A7B-1DFC-4525-B9C2-00ED4C4B893D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9AE84883-446D-4424-8BE0-70A44EADFB7B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8FD1DBAF-35C9-413D-BCB5-80A66ED2AE4A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B15180EB-22E7-4795-9759-055ED00547E5}"/>
                </a:ext>
              </a:extLst>
            </p:cNvPr>
            <p:cNvSpPr txBox="1"/>
            <p:nvPr/>
          </p:nvSpPr>
          <p:spPr>
            <a:xfrm>
              <a:off x="6634125" y="256516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9C9FB49E-D868-43B3-9635-8BAAB8A1BF07}"/>
                </a:ext>
              </a:extLst>
            </p:cNvPr>
            <p:cNvSpPr txBox="1"/>
            <p:nvPr/>
          </p:nvSpPr>
          <p:spPr>
            <a:xfrm>
              <a:off x="761159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EDB064ED-6A5A-4E8D-BD93-E51DFB6D8D2D}"/>
                </a:ext>
              </a:extLst>
            </p:cNvPr>
            <p:cNvSpPr txBox="1"/>
            <p:nvPr/>
          </p:nvSpPr>
          <p:spPr>
            <a:xfrm>
              <a:off x="833167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C30B39CC-07C9-40DA-8DFE-A81826F7E809}"/>
                </a:ext>
              </a:extLst>
            </p:cNvPr>
            <p:cNvSpPr txBox="1"/>
            <p:nvPr/>
          </p:nvSpPr>
          <p:spPr>
            <a:xfrm>
              <a:off x="905175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300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C5E13888-2E7A-4A18-A1E1-3329C43E442B}"/>
                </a:ext>
              </a:extLst>
            </p:cNvPr>
            <p:cNvSpPr txBox="1"/>
            <p:nvPr/>
          </p:nvSpPr>
          <p:spPr>
            <a:xfrm>
              <a:off x="977183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400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36E609B-1C8F-41A1-95BF-E7EC57B5F920}"/>
                </a:ext>
              </a:extLst>
            </p:cNvPr>
            <p:cNvSpPr txBox="1"/>
            <p:nvPr/>
          </p:nvSpPr>
          <p:spPr>
            <a:xfrm>
              <a:off x="1049191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500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D7EBC391-7293-47F2-B96C-C07D8776F31E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al 31">
            <a:extLst>
              <a:ext uri="{FF2B5EF4-FFF2-40B4-BE49-F238E27FC236}">
                <a16:creationId xmlns:a16="http://schemas.microsoft.com/office/drawing/2014/main" id="{414C8081-B865-402C-BC93-3C2E134C7CC3}"/>
              </a:ext>
            </a:extLst>
          </p:cNvPr>
          <p:cNvSpPr/>
          <p:nvPr/>
        </p:nvSpPr>
        <p:spPr>
          <a:xfrm>
            <a:off x="1270073" y="2755511"/>
            <a:ext cx="598056" cy="433987"/>
          </a:xfrm>
          <a:prstGeom prst="ellipse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108AE57E-426B-496F-AE54-FE8B78D6271F}"/>
              </a:ext>
            </a:extLst>
          </p:cNvPr>
          <p:cNvSpPr/>
          <p:nvPr/>
        </p:nvSpPr>
        <p:spPr>
          <a:xfrm>
            <a:off x="10450342" y="5790075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87248A7A-787A-4008-82EA-B6650876C250}"/>
              </a:ext>
            </a:extLst>
          </p:cNvPr>
          <p:cNvSpPr/>
          <p:nvPr/>
        </p:nvSpPr>
        <p:spPr>
          <a:xfrm>
            <a:off x="7535087" y="2632630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8F563CB2-047A-4378-9BA8-A5D9C09B982E}"/>
              </a:ext>
            </a:extLst>
          </p:cNvPr>
          <p:cNvCxnSpPr>
            <a:cxnSpLocks/>
          </p:cNvCxnSpPr>
          <p:nvPr/>
        </p:nvCxnSpPr>
        <p:spPr>
          <a:xfrm flipH="1">
            <a:off x="8048625" y="1981200"/>
            <a:ext cx="2886075" cy="28289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95DFCA81-420D-4BB5-9CB2-78EC78AFA769}"/>
              </a:ext>
            </a:extLst>
          </p:cNvPr>
          <p:cNvSpPr txBox="1"/>
          <p:nvPr/>
        </p:nvSpPr>
        <p:spPr>
          <a:xfrm>
            <a:off x="10890623" y="191690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pic>
        <p:nvPicPr>
          <p:cNvPr id="41" name="Afbeelding 40" descr="Afbeelding met rood, tafel&#10;&#10;Automatisch gegenereerde beschrijving">
            <a:extLst>
              <a:ext uri="{FF2B5EF4-FFF2-40B4-BE49-F238E27FC236}">
                <a16:creationId xmlns:a16="http://schemas.microsoft.com/office/drawing/2014/main" id="{F1E5EE0D-A9BD-4FB4-8D72-C4AAEAD4C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56" y="331039"/>
            <a:ext cx="1511861" cy="13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549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3.7037E-7 L -0.20351 3.7037E-7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3.7037E-7 L -0.20312 -0.15324 " pathEditMode="relative" rAng="0" ptsTypes="AA">
                                      <p:cBhvr>
                                        <p:cTn id="55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21276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2" grpId="0" animBg="1"/>
      <p:bldP spid="32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1491C59-B621-403D-A09D-662225C9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Aangeboden hoeveelheid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CBBC5-3284-4016-80AD-C74FD429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6388100" cy="4682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- 100</a:t>
            </a:r>
          </a:p>
          <a:p>
            <a:pPr marL="0" indent="0">
              <a:buNone/>
            </a:pPr>
            <a:r>
              <a:rPr lang="nl-NL" sz="1600" dirty="0"/>
              <a:t>P = prijs (in euro’s)</a:t>
            </a:r>
            <a:br>
              <a:rPr lang="nl-NL" sz="1600" dirty="0"/>
            </a:br>
            <a:r>
              <a:rPr lang="nl-NL" sz="1600" dirty="0"/>
              <a:t>Q = hoeveelheid (in </a:t>
            </a:r>
            <a:r>
              <a:rPr lang="nl-NL" sz="1600" dirty="0" err="1"/>
              <a:t>mln</a:t>
            </a:r>
            <a:r>
              <a:rPr lang="nl-NL" sz="1600" dirty="0"/>
              <a:t> stuks)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Je kunt nu bij elke prijs uitrekenen of aflezen hoeveel er aangeboden wordt.</a:t>
            </a:r>
          </a:p>
          <a:p>
            <a:endParaRPr lang="nl-NL" sz="1200" dirty="0"/>
          </a:p>
          <a:p>
            <a:r>
              <a:rPr lang="nl-NL" dirty="0"/>
              <a:t>Als P = 40</a:t>
            </a:r>
          </a:p>
          <a:p>
            <a:pPr marL="457200" lvl="1" indent="0">
              <a:buNone/>
            </a:pPr>
            <a:r>
              <a:rPr lang="nl-NL" dirty="0"/>
              <a:t>	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 × 40 -100 = 100 (</a:t>
            </a:r>
            <a:r>
              <a:rPr lang="nl-NL" dirty="0" err="1"/>
              <a:t>mln</a:t>
            </a:r>
            <a:r>
              <a:rPr lang="nl-NL" dirty="0"/>
              <a:t> vaten)</a:t>
            </a:r>
          </a:p>
          <a:p>
            <a:pPr marL="457200" lvl="1" indent="0">
              <a:buNone/>
            </a:pPr>
            <a:endParaRPr lang="nl-NL" sz="1200" dirty="0"/>
          </a:p>
          <a:p>
            <a:r>
              <a:rPr lang="nl-NL" dirty="0"/>
              <a:t>Als P = 70</a:t>
            </a:r>
          </a:p>
          <a:p>
            <a:pPr marL="457200" lvl="1" indent="0">
              <a:buNone/>
            </a:pPr>
            <a:r>
              <a:rPr lang="nl-NL" dirty="0"/>
              <a:t>	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 × 70 - 100 = 250 (</a:t>
            </a:r>
            <a:r>
              <a:rPr lang="nl-NL" dirty="0" err="1"/>
              <a:t>mln</a:t>
            </a:r>
            <a:r>
              <a:rPr lang="nl-NL" dirty="0"/>
              <a:t> vaten)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84C2FE5-A41D-4603-B4D7-F6932B31E5BC}"/>
              </a:ext>
            </a:extLst>
          </p:cNvPr>
          <p:cNvGrpSpPr/>
          <p:nvPr/>
        </p:nvGrpSpPr>
        <p:grpSpPr>
          <a:xfrm>
            <a:off x="7253573" y="1817999"/>
            <a:ext cx="4678863" cy="4359457"/>
            <a:chOff x="6382590" y="2565161"/>
            <a:chExt cx="4678863" cy="4359457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DB5216AD-1B52-4F92-AA9B-E4B2D3439719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21D3B4E8-34C6-484C-A90D-5D7B30E7FC4B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188D0F9-614C-4000-A0DB-7EE9A673FB41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E21773E2-8024-4D96-BC0F-8C0DF4639481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BE7F3B5-84E6-4904-887B-C3545932FEF7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BFD40EBA-17B7-4C9C-93E5-3F176F34829B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A1B2E45C-8297-4187-A1A7-218DADA356A6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FA37E035-9B22-4439-934E-D698F0FE2556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C83AFA76-1EAC-431A-8CE3-44BF986C4011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2AE4AA7-EBEB-4676-BD8F-C8BB2818D47B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974A8B0A-918F-4157-814A-67E9DF5FB762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303A3B4F-B5EF-402E-9867-F39433D8B8FD}"/>
                </a:ext>
              </a:extLst>
            </p:cNvPr>
            <p:cNvSpPr txBox="1"/>
            <p:nvPr/>
          </p:nvSpPr>
          <p:spPr>
            <a:xfrm>
              <a:off x="8549550" y="6555286"/>
              <a:ext cx="2435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totale aanbod (× mln.)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F4F0F12F-645F-4739-A99E-B3CD59A216D4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prijs (€)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24E076D-C5D5-4097-AB96-EC2704B04992}"/>
                </a:ext>
              </a:extLst>
            </p:cNvPr>
            <p:cNvSpPr txBox="1"/>
            <p:nvPr/>
          </p:nvSpPr>
          <p:spPr>
            <a:xfrm>
              <a:off x="6762791" y="538218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5D062A7B-1DFC-4525-B9C2-00ED4C4B893D}"/>
                </a:ext>
              </a:extLst>
            </p:cNvPr>
            <p:cNvSpPr txBox="1"/>
            <p:nvPr/>
          </p:nvSpPr>
          <p:spPr>
            <a:xfrm>
              <a:off x="6762791" y="46621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9AE84883-446D-4424-8BE0-70A44EADFB7B}"/>
                </a:ext>
              </a:extLst>
            </p:cNvPr>
            <p:cNvSpPr txBox="1"/>
            <p:nvPr/>
          </p:nvSpPr>
          <p:spPr>
            <a:xfrm>
              <a:off x="6762791" y="397048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8FD1DBAF-35C9-413D-BCB5-80A66ED2AE4A}"/>
                </a:ext>
              </a:extLst>
            </p:cNvPr>
            <p:cNvSpPr txBox="1"/>
            <p:nvPr/>
          </p:nvSpPr>
          <p:spPr>
            <a:xfrm>
              <a:off x="6762791" y="326724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B15180EB-22E7-4795-9759-055ED00547E5}"/>
                </a:ext>
              </a:extLst>
            </p:cNvPr>
            <p:cNvSpPr txBox="1"/>
            <p:nvPr/>
          </p:nvSpPr>
          <p:spPr>
            <a:xfrm>
              <a:off x="6634550" y="256516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9C9FB49E-D868-43B3-9635-8BAAB8A1BF07}"/>
                </a:ext>
              </a:extLst>
            </p:cNvPr>
            <p:cNvSpPr txBox="1"/>
            <p:nvPr/>
          </p:nvSpPr>
          <p:spPr>
            <a:xfrm>
              <a:off x="7617437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EDB064ED-6A5A-4E8D-BD93-E51DFB6D8D2D}"/>
                </a:ext>
              </a:extLst>
            </p:cNvPr>
            <p:cNvSpPr txBox="1"/>
            <p:nvPr/>
          </p:nvSpPr>
          <p:spPr>
            <a:xfrm>
              <a:off x="8337517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C30B39CC-07C9-40DA-8DFE-A81826F7E809}"/>
                </a:ext>
              </a:extLst>
            </p:cNvPr>
            <p:cNvSpPr txBox="1"/>
            <p:nvPr/>
          </p:nvSpPr>
          <p:spPr>
            <a:xfrm>
              <a:off x="905190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300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C5E13888-2E7A-4A18-A1E1-3329C43E442B}"/>
                </a:ext>
              </a:extLst>
            </p:cNvPr>
            <p:cNvSpPr txBox="1"/>
            <p:nvPr/>
          </p:nvSpPr>
          <p:spPr>
            <a:xfrm>
              <a:off x="977198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400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36E609B-1C8F-41A1-95BF-E7EC57B5F920}"/>
                </a:ext>
              </a:extLst>
            </p:cNvPr>
            <p:cNvSpPr txBox="1"/>
            <p:nvPr/>
          </p:nvSpPr>
          <p:spPr>
            <a:xfrm>
              <a:off x="10492066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500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D7EBC391-7293-47F2-B96C-C07D8776F31E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8F563CB2-047A-4378-9BA8-A5D9C09B982E}"/>
              </a:ext>
            </a:extLst>
          </p:cNvPr>
          <p:cNvCxnSpPr>
            <a:cxnSpLocks/>
          </p:cNvCxnSpPr>
          <p:nvPr/>
        </p:nvCxnSpPr>
        <p:spPr>
          <a:xfrm flipH="1">
            <a:off x="8039100" y="1995948"/>
            <a:ext cx="2894372" cy="28046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95DFCA81-420D-4BB5-9CB2-78EC78AFA769}"/>
              </a:ext>
            </a:extLst>
          </p:cNvPr>
          <p:cNvSpPr txBox="1"/>
          <p:nvPr/>
        </p:nvSpPr>
        <p:spPr>
          <a:xfrm>
            <a:off x="10918086" y="19704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68EA198E-46E4-45C9-AD68-720F4524F4E5}"/>
              </a:ext>
            </a:extLst>
          </p:cNvPr>
          <p:cNvSpPr/>
          <p:nvPr/>
        </p:nvSpPr>
        <p:spPr>
          <a:xfrm>
            <a:off x="7973011" y="4053527"/>
            <a:ext cx="144000" cy="144000"/>
          </a:xfrm>
          <a:prstGeom prst="ellipse">
            <a:avLst/>
          </a:prstGeom>
          <a:solidFill>
            <a:srgbClr val="ED4D0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9A31E12A-FA33-4A27-BD04-722984FC0C6C}"/>
              </a:ext>
            </a:extLst>
          </p:cNvPr>
          <p:cNvSpPr/>
          <p:nvPr/>
        </p:nvSpPr>
        <p:spPr>
          <a:xfrm>
            <a:off x="7991273" y="2944695"/>
            <a:ext cx="144000" cy="144000"/>
          </a:xfrm>
          <a:prstGeom prst="ellipse">
            <a:avLst/>
          </a:prstGeom>
          <a:solidFill>
            <a:srgbClr val="ED4D0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3787B9A6-6770-4CFE-A4F2-AEAB7C1DFC1E}"/>
              </a:ext>
            </a:extLst>
          </p:cNvPr>
          <p:cNvCxnSpPr>
            <a:cxnSpLocks/>
          </p:cNvCxnSpPr>
          <p:nvPr/>
        </p:nvCxnSpPr>
        <p:spPr>
          <a:xfrm>
            <a:off x="8761687" y="4230865"/>
            <a:ext cx="0" cy="1224000"/>
          </a:xfrm>
          <a:prstGeom prst="straightConnector1">
            <a:avLst/>
          </a:prstGeom>
          <a:ln w="38100">
            <a:solidFill>
              <a:srgbClr val="ED4D0F"/>
            </a:solidFill>
            <a:prstDash val="dash"/>
            <a:tailEnd type="triangl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D6BD19C4-43A2-4055-97BF-7A8E3D8C14A1}"/>
              </a:ext>
            </a:extLst>
          </p:cNvPr>
          <p:cNvCxnSpPr>
            <a:cxnSpLocks/>
          </p:cNvCxnSpPr>
          <p:nvPr/>
        </p:nvCxnSpPr>
        <p:spPr>
          <a:xfrm>
            <a:off x="9849043" y="3150865"/>
            <a:ext cx="0" cy="2304000"/>
          </a:xfrm>
          <a:prstGeom prst="straightConnector1">
            <a:avLst/>
          </a:prstGeom>
          <a:ln w="38100">
            <a:solidFill>
              <a:srgbClr val="ED4D0F"/>
            </a:solidFill>
            <a:prstDash val="dash"/>
            <a:tailEnd type="triangl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8FE130CC-CDB1-4B5F-A15E-B18008D09A12}"/>
              </a:ext>
            </a:extLst>
          </p:cNvPr>
          <p:cNvCxnSpPr>
            <a:cxnSpLocks/>
          </p:cNvCxnSpPr>
          <p:nvPr/>
        </p:nvCxnSpPr>
        <p:spPr>
          <a:xfrm>
            <a:off x="8145482" y="4119495"/>
            <a:ext cx="566816" cy="0"/>
          </a:xfrm>
          <a:prstGeom prst="straightConnector1">
            <a:avLst/>
          </a:prstGeom>
          <a:ln w="38100">
            <a:solidFill>
              <a:srgbClr val="ED4D0F"/>
            </a:solidFill>
            <a:prstDash val="dash"/>
            <a:tailEnd type="non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86601D3D-A84D-47DC-B238-D9308F63A853}"/>
              </a:ext>
            </a:extLst>
          </p:cNvPr>
          <p:cNvCxnSpPr>
            <a:cxnSpLocks/>
          </p:cNvCxnSpPr>
          <p:nvPr/>
        </p:nvCxnSpPr>
        <p:spPr>
          <a:xfrm>
            <a:off x="8169471" y="3025195"/>
            <a:ext cx="1656000" cy="0"/>
          </a:xfrm>
          <a:prstGeom prst="straightConnector1">
            <a:avLst/>
          </a:prstGeom>
          <a:ln w="38100">
            <a:solidFill>
              <a:srgbClr val="ED4D0F"/>
            </a:solidFill>
            <a:prstDash val="dash"/>
            <a:tailEnd type="non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3" name="Afbeelding 42" descr="Afbeelding met rood, tafel&#10;&#10;Automatisch gegenereerde beschrijving">
            <a:extLst>
              <a:ext uri="{FF2B5EF4-FFF2-40B4-BE49-F238E27FC236}">
                <a16:creationId xmlns:a16="http://schemas.microsoft.com/office/drawing/2014/main" id="{89B5943D-6D88-42AB-B5F0-1F8FBF80F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56" y="331039"/>
            <a:ext cx="1511861" cy="13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540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05885 1.1111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4596 0.00186 " pathEditMode="relative" rAng="0" ptsTypes="AA">
                                      <p:cBhvr>
                                        <p:cTn id="50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9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34">
            <a:extLst>
              <a:ext uri="{FF2B5EF4-FFF2-40B4-BE49-F238E27FC236}">
                <a16:creationId xmlns:a16="http://schemas.microsoft.com/office/drawing/2014/main" id="{605DED06-4B7A-45C5-95B6-4BF9E68C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5552169" cy="6222125"/>
          </a:xfrm>
        </p:spPr>
        <p:txBody>
          <a:bodyPr/>
          <a:lstStyle/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r>
              <a:rPr lang="nl-NL" dirty="0"/>
              <a:t>Teken de aanbodlijn met de vergelijking:</a:t>
            </a:r>
            <a:br>
              <a:rPr lang="nl-NL" dirty="0"/>
            </a:br>
            <a:r>
              <a:rPr lang="nl-NL" dirty="0"/>
              <a:t>	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2P - 10</a:t>
            </a:r>
          </a:p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endParaRPr lang="nl-NL" dirty="0"/>
          </a:p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r>
              <a:rPr lang="nl-NL" dirty="0"/>
              <a:t>Zet in de grafiek punt A:</a:t>
            </a:r>
            <a:br>
              <a:rPr lang="nl-NL" dirty="0"/>
            </a:br>
            <a:r>
              <a:rPr lang="nl-NL" dirty="0"/>
              <a:t>hoeveel er aangeboden wordt bij een prijs van € 17.</a:t>
            </a:r>
          </a:p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endParaRPr lang="nl-NL" dirty="0"/>
          </a:p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r>
              <a:rPr lang="nl-NL" dirty="0"/>
              <a:t>Bereken de aangeboden hoeveelheid bij deze prijs.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912ED3ED-652B-4522-A553-EEDE3CA0B2B6}"/>
              </a:ext>
            </a:extLst>
          </p:cNvPr>
          <p:cNvGrpSpPr/>
          <p:nvPr/>
        </p:nvGrpSpPr>
        <p:grpSpPr>
          <a:xfrm>
            <a:off x="7298283" y="1853471"/>
            <a:ext cx="4616962" cy="4422957"/>
            <a:chOff x="6382590" y="2565161"/>
            <a:chExt cx="4616962" cy="4422957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1588AAD-D69F-4E00-861F-9BA4E2E76225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0C8F0F88-EC47-4903-BF5E-2C44DA304D1B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DD10EAF9-552F-4F72-AB26-05B4ED787566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C1FA7D5E-FCFB-493A-8D72-C995AF142171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9B1F4CB7-53D5-458E-82B6-8BF47CC217E6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6B7188FA-5B73-4B87-9ACF-30064070D11C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F3591E7B-B555-4EE4-83F4-5B86B2A37677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B4CF0E3-C483-4579-90D3-9D4EEB5059B5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79DF930D-7165-4F15-A95E-3C028134E54F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7C0E216-9BC8-4F62-A892-966EEF4F9BCE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24CF3731-8051-4C1C-B018-8F272DF25647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D982C86C-9F52-4408-968F-0E0A9D60C93F}"/>
                </a:ext>
              </a:extLst>
            </p:cNvPr>
            <p:cNvSpPr txBox="1"/>
            <p:nvPr/>
          </p:nvSpPr>
          <p:spPr>
            <a:xfrm>
              <a:off x="9180348" y="6618786"/>
              <a:ext cx="158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C5CB6C59-B4DC-4210-B226-DC0DA88D9773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5202AF1A-2EF4-4C5C-ABE2-9748EBFF4FBF}"/>
                </a:ext>
              </a:extLst>
            </p:cNvPr>
            <p:cNvSpPr txBox="1"/>
            <p:nvPr/>
          </p:nvSpPr>
          <p:spPr>
            <a:xfrm>
              <a:off x="687938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76A9433C-0A73-4E90-9FDC-C2418C91E459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/>
                <a:t>10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89EE2815-C81D-4B00-AE7D-57086A76BE57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BB885A98-E35A-4775-96D3-5DCA59CCEF8C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989422BD-BA03-4585-8DDF-B08457E79803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D46186D-B2D0-46F0-9D92-8532EEE25583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4CA55738-DE10-4325-8FE8-0ECA6B512B54}"/>
                </a:ext>
              </a:extLst>
            </p:cNvPr>
            <p:cNvSpPr txBox="1"/>
            <p:nvPr/>
          </p:nvSpPr>
          <p:spPr>
            <a:xfrm>
              <a:off x="839835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FE9178EB-BD72-4F98-8674-7D88B6C5A671}"/>
                </a:ext>
              </a:extLst>
            </p:cNvPr>
            <p:cNvSpPr txBox="1"/>
            <p:nvPr/>
          </p:nvSpPr>
          <p:spPr>
            <a:xfrm>
              <a:off x="913412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BFAD393C-3A53-4917-9EC0-BA56C64A0C0E}"/>
                </a:ext>
              </a:extLst>
            </p:cNvPr>
            <p:cNvSpPr txBox="1"/>
            <p:nvPr/>
          </p:nvSpPr>
          <p:spPr>
            <a:xfrm>
              <a:off x="984150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61AFD61F-8402-490B-B94F-45FEA10C3B73}"/>
                </a:ext>
              </a:extLst>
            </p:cNvPr>
            <p:cNvSpPr txBox="1"/>
            <p:nvPr/>
          </p:nvSpPr>
          <p:spPr>
            <a:xfrm>
              <a:off x="10558406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64BF7692-9271-49F4-A501-3E8A7E4A5D43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356001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34">
            <a:extLst>
              <a:ext uri="{FF2B5EF4-FFF2-40B4-BE49-F238E27FC236}">
                <a16:creationId xmlns:a16="http://schemas.microsoft.com/office/drawing/2014/main" id="{605DED06-4B7A-45C5-95B6-4BF9E68C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5613984" cy="6222125"/>
          </a:xfrm>
        </p:spPr>
        <p:txBody>
          <a:bodyPr/>
          <a:lstStyle/>
          <a:p>
            <a:pPr marL="457200" indent="-457200">
              <a:buFont typeface="+mj-lt"/>
              <a:buAutoNum type="arabicParenR"/>
              <a:tabLst>
                <a:tab pos="533400" algn="l"/>
              </a:tabLst>
            </a:pPr>
            <a:r>
              <a:rPr lang="nl-NL" dirty="0"/>
              <a:t>Teken de aanbodlijn met de vergelijking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2P - 10</a:t>
            </a:r>
          </a:p>
          <a:p>
            <a:pPr marL="0" indent="0">
              <a:buNone/>
              <a:tabLst>
                <a:tab pos="533400" algn="l"/>
              </a:tabLst>
            </a:pPr>
            <a:endParaRPr lang="nl-NL" dirty="0"/>
          </a:p>
          <a:p>
            <a:pPr marL="0" indent="0">
              <a:buNone/>
              <a:tabLst>
                <a:tab pos="533400" algn="l"/>
              </a:tabLst>
            </a:pPr>
            <a:r>
              <a:rPr lang="nl-NL" sz="2000" dirty="0"/>
              <a:t>Bereken het startpunt als </a:t>
            </a: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0</a:t>
            </a:r>
          </a:p>
          <a:p>
            <a:pPr marL="0" indent="0">
              <a:buNone/>
              <a:tabLst>
                <a:tab pos="533400" algn="l"/>
              </a:tabLst>
            </a:pPr>
            <a:r>
              <a:rPr lang="nl-NL" sz="2000" dirty="0"/>
              <a:t>	→ 0 = 2P - 10</a:t>
            </a:r>
          </a:p>
          <a:p>
            <a:pPr marL="0" indent="0">
              <a:buNone/>
              <a:tabLst>
                <a:tab pos="533400" algn="l"/>
              </a:tabLst>
            </a:pPr>
            <a:r>
              <a:rPr lang="nl-NL" sz="2000" dirty="0"/>
              <a:t>	→ -2P = - 10</a:t>
            </a:r>
          </a:p>
          <a:p>
            <a:pPr marL="0" indent="0">
              <a:buNone/>
              <a:tabLst>
                <a:tab pos="533400" algn="l"/>
              </a:tabLst>
            </a:pPr>
            <a:r>
              <a:rPr lang="nl-NL" sz="2000" dirty="0"/>
              <a:t>	→ P = 5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En het aanbod bij een hogere prijs</a:t>
            </a:r>
          </a:p>
          <a:p>
            <a:pPr marL="447675" indent="9525">
              <a:buNone/>
            </a:pPr>
            <a:r>
              <a:rPr lang="nl-NL" sz="2000" dirty="0"/>
              <a:t>Bijvoorbeeld als P = 20</a:t>
            </a:r>
          </a:p>
          <a:p>
            <a:pPr marL="447675" lvl="1" indent="9525">
              <a:buNone/>
            </a:pPr>
            <a:r>
              <a:rPr lang="nl-NL" dirty="0"/>
              <a:t>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2 × 20 - 10</a:t>
            </a:r>
          </a:p>
          <a:p>
            <a:pPr marL="447675" lvl="1" indent="9525">
              <a:buNone/>
            </a:pPr>
            <a:r>
              <a:rPr lang="nl-NL" dirty="0"/>
              <a:t>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30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912ED3ED-652B-4522-A553-EEDE3CA0B2B6}"/>
              </a:ext>
            </a:extLst>
          </p:cNvPr>
          <p:cNvGrpSpPr/>
          <p:nvPr/>
        </p:nvGrpSpPr>
        <p:grpSpPr>
          <a:xfrm>
            <a:off x="7298283" y="1853471"/>
            <a:ext cx="4616962" cy="4422957"/>
            <a:chOff x="6382590" y="2565161"/>
            <a:chExt cx="4616962" cy="4422957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1588AAD-D69F-4E00-861F-9BA4E2E76225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0C8F0F88-EC47-4903-BF5E-2C44DA304D1B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DD10EAF9-552F-4F72-AB26-05B4ED787566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C1FA7D5E-FCFB-493A-8D72-C995AF142171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9B1F4CB7-53D5-458E-82B6-8BF47CC217E6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6B7188FA-5B73-4B87-9ACF-30064070D11C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F3591E7B-B555-4EE4-83F4-5B86B2A37677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B4CF0E3-C483-4579-90D3-9D4EEB5059B5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79DF930D-7165-4F15-A95E-3C028134E54F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7C0E216-9BC8-4F62-A892-966EEF4F9BCE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24CF3731-8051-4C1C-B018-8F272DF25647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D982C86C-9F52-4408-968F-0E0A9D60C93F}"/>
                </a:ext>
              </a:extLst>
            </p:cNvPr>
            <p:cNvSpPr txBox="1"/>
            <p:nvPr/>
          </p:nvSpPr>
          <p:spPr>
            <a:xfrm>
              <a:off x="9180348" y="6618786"/>
              <a:ext cx="158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C5CB6C59-B4DC-4210-B226-DC0DA88D9773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5202AF1A-2EF4-4C5C-ABE2-9748EBFF4FBF}"/>
                </a:ext>
              </a:extLst>
            </p:cNvPr>
            <p:cNvSpPr txBox="1"/>
            <p:nvPr/>
          </p:nvSpPr>
          <p:spPr>
            <a:xfrm>
              <a:off x="687938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76A9433C-0A73-4E90-9FDC-C2418C91E459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/>
                <a:t>10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89EE2815-C81D-4B00-AE7D-57086A76BE57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BB885A98-E35A-4775-96D3-5DCA59CCEF8C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989422BD-BA03-4585-8DDF-B08457E79803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D46186D-B2D0-46F0-9D92-8532EEE25583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4CA55738-DE10-4325-8FE8-0ECA6B512B54}"/>
                </a:ext>
              </a:extLst>
            </p:cNvPr>
            <p:cNvSpPr txBox="1"/>
            <p:nvPr/>
          </p:nvSpPr>
          <p:spPr>
            <a:xfrm>
              <a:off x="839835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FE9178EB-BD72-4F98-8674-7D88B6C5A671}"/>
                </a:ext>
              </a:extLst>
            </p:cNvPr>
            <p:cNvSpPr txBox="1"/>
            <p:nvPr/>
          </p:nvSpPr>
          <p:spPr>
            <a:xfrm>
              <a:off x="913412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BFAD393C-3A53-4917-9EC0-BA56C64A0C0E}"/>
                </a:ext>
              </a:extLst>
            </p:cNvPr>
            <p:cNvSpPr txBox="1"/>
            <p:nvPr/>
          </p:nvSpPr>
          <p:spPr>
            <a:xfrm>
              <a:off x="984150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61AFD61F-8402-490B-B94F-45FEA10C3B73}"/>
                </a:ext>
              </a:extLst>
            </p:cNvPr>
            <p:cNvSpPr txBox="1"/>
            <p:nvPr/>
          </p:nvSpPr>
          <p:spPr>
            <a:xfrm>
              <a:off x="10558406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64BF7692-9271-49F4-A501-3E8A7E4A5D43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Ovaal 1">
            <a:extLst>
              <a:ext uri="{FF2B5EF4-FFF2-40B4-BE49-F238E27FC236}">
                <a16:creationId xmlns:a16="http://schemas.microsoft.com/office/drawing/2014/main" id="{B824127B-70C3-4B78-9766-187B98767DE8}"/>
              </a:ext>
            </a:extLst>
          </p:cNvPr>
          <p:cNvSpPr/>
          <p:nvPr/>
        </p:nvSpPr>
        <p:spPr>
          <a:xfrm>
            <a:off x="7998461" y="4768657"/>
            <a:ext cx="144000" cy="144000"/>
          </a:xfrm>
          <a:prstGeom prst="ellipse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E977B8F9-EE2E-4810-A77B-783CD5B1C60C}"/>
              </a:ext>
            </a:extLst>
          </p:cNvPr>
          <p:cNvSpPr/>
          <p:nvPr/>
        </p:nvSpPr>
        <p:spPr>
          <a:xfrm>
            <a:off x="10174557" y="2665484"/>
            <a:ext cx="144000" cy="144000"/>
          </a:xfrm>
          <a:prstGeom prst="ellipse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8BD0165-DC08-45AF-B320-CE6F9920A7A4}"/>
              </a:ext>
            </a:extLst>
          </p:cNvPr>
          <p:cNvCxnSpPr>
            <a:cxnSpLocks/>
          </p:cNvCxnSpPr>
          <p:nvPr/>
        </p:nvCxnSpPr>
        <p:spPr>
          <a:xfrm flipH="1">
            <a:off x="8077200" y="2124075"/>
            <a:ext cx="2828925" cy="2724150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1236EE5F-5E04-472D-AC04-101225F8A293}"/>
              </a:ext>
            </a:extLst>
          </p:cNvPr>
          <p:cNvSpPr txBox="1"/>
          <p:nvPr/>
        </p:nvSpPr>
        <p:spPr>
          <a:xfrm>
            <a:off x="10541917" y="239294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362364111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  <p:bldP spid="2" grpId="0" animBg="1"/>
      <p:bldP spid="2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34">
            <a:extLst>
              <a:ext uri="{FF2B5EF4-FFF2-40B4-BE49-F238E27FC236}">
                <a16:creationId xmlns:a16="http://schemas.microsoft.com/office/drawing/2014/main" id="{605DED06-4B7A-45C5-95B6-4BF9E68C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5571110" cy="6222125"/>
          </a:xfrm>
        </p:spPr>
        <p:txBody>
          <a:bodyPr/>
          <a:lstStyle/>
          <a:p>
            <a:pPr marL="457200" indent="-457200">
              <a:buFont typeface="+mj-lt"/>
              <a:buAutoNum type="arabicParenR" startAt="2"/>
              <a:tabLst>
                <a:tab pos="533400" algn="l"/>
              </a:tabLst>
            </a:pPr>
            <a:r>
              <a:rPr lang="nl-NL" dirty="0"/>
              <a:t>Zet in de grafiek punt A:</a:t>
            </a:r>
            <a:br>
              <a:rPr lang="nl-NL" dirty="0"/>
            </a:br>
            <a:r>
              <a:rPr lang="nl-NL" dirty="0"/>
              <a:t>hoeveel er gevraagd wordt bij een prijs van € 17.</a:t>
            </a:r>
          </a:p>
          <a:p>
            <a:pPr marL="457200" indent="-457200">
              <a:buFont typeface="+mj-lt"/>
              <a:buAutoNum type="arabicParenR" startAt="2"/>
              <a:tabLst>
                <a:tab pos="533400" algn="l"/>
              </a:tabLst>
            </a:pPr>
            <a:endParaRPr lang="nl-NL" dirty="0"/>
          </a:p>
          <a:p>
            <a:pPr marL="457200" indent="-457200">
              <a:buFont typeface="+mj-lt"/>
              <a:buAutoNum type="arabicParenR" startAt="2"/>
              <a:tabLst>
                <a:tab pos="533400" algn="l"/>
              </a:tabLst>
            </a:pPr>
            <a:r>
              <a:rPr lang="nl-NL" dirty="0"/>
              <a:t>Bereken de gevraagde hoeveelheid bij deze prijs.</a:t>
            </a:r>
          </a:p>
          <a:p>
            <a:pPr marL="0" indent="0">
              <a:buNone/>
              <a:tabLst>
                <a:tab pos="533400" algn="l"/>
              </a:tabLst>
            </a:pPr>
            <a:endParaRPr lang="nl-NL" dirty="0"/>
          </a:p>
          <a:p>
            <a:pPr marL="0" indent="0">
              <a:buNone/>
              <a:tabLst>
                <a:tab pos="533400" algn="l"/>
              </a:tabLst>
            </a:pPr>
            <a:r>
              <a:rPr lang="nl-NL" dirty="0"/>
              <a:t>	</a:t>
            </a:r>
            <a:r>
              <a:rPr lang="nl-NL" sz="2000" dirty="0"/>
              <a:t>Bereken:</a:t>
            </a:r>
          </a:p>
          <a:p>
            <a:pPr marL="0" indent="0">
              <a:buNone/>
              <a:tabLst>
                <a:tab pos="533400" algn="l"/>
              </a:tabLst>
            </a:pPr>
            <a:r>
              <a:rPr lang="nl-NL" sz="2000" dirty="0"/>
              <a:t>	Als P = 17</a:t>
            </a:r>
          </a:p>
          <a:p>
            <a:pPr marL="457200" lvl="1" indent="0">
              <a:buNone/>
            </a:pPr>
            <a:r>
              <a:rPr lang="nl-NL" dirty="0"/>
              <a:t>→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2 × 17 - 10 = 24</a:t>
            </a:r>
          </a:p>
          <a:p>
            <a:pPr marL="0" indent="0">
              <a:buNone/>
              <a:tabLst>
                <a:tab pos="533400" algn="l"/>
              </a:tabLst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12263C8-2D58-497C-BA0F-52E2740905E5}"/>
              </a:ext>
            </a:extLst>
          </p:cNvPr>
          <p:cNvSpPr txBox="1"/>
          <p:nvPr/>
        </p:nvSpPr>
        <p:spPr>
          <a:xfrm>
            <a:off x="9517699" y="282975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A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3258946B-F559-441D-BE01-96FCBE26FA6A}"/>
              </a:ext>
            </a:extLst>
          </p:cNvPr>
          <p:cNvGrpSpPr/>
          <p:nvPr/>
        </p:nvGrpSpPr>
        <p:grpSpPr>
          <a:xfrm>
            <a:off x="7298283" y="1853471"/>
            <a:ext cx="4616962" cy="4422957"/>
            <a:chOff x="6382590" y="2565161"/>
            <a:chExt cx="4616962" cy="4422957"/>
          </a:xfrm>
        </p:grpSpPr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917190AC-9CEB-4872-94EC-CFAB58050E14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A13092BA-394F-46D6-8F24-955FBF1BB58F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A85073BD-552D-499A-8C42-A3E7268260E7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B11B8F04-9EF3-4986-95BD-D44FEA24463C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71D9FF22-B577-4522-9522-C0B091F82E0D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AC87F2B9-E783-4453-B565-789D0FD7A232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C1E0E255-D043-44ED-9E82-218A2130A876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AEA8B2E5-BF79-4A1E-A595-7FD4598B6F33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FF3F43CD-FFF1-402E-B84A-1B357ECC90D4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BD03D75E-F3B0-495F-A6D1-76078E871D5D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083BDFB9-1F80-4D4A-9B34-347ECE905A33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8A140398-6138-4C9D-85DD-534F7BA3A03B}"/>
                </a:ext>
              </a:extLst>
            </p:cNvPr>
            <p:cNvSpPr txBox="1"/>
            <p:nvPr/>
          </p:nvSpPr>
          <p:spPr>
            <a:xfrm>
              <a:off x="9180348" y="6618786"/>
              <a:ext cx="158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aanbod</a:t>
              </a: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BD2431FF-E9A5-4F7D-8B25-68AC3BE01BF7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A9FBB219-C937-402F-9985-6074BD9A7494}"/>
                </a:ext>
              </a:extLst>
            </p:cNvPr>
            <p:cNvSpPr txBox="1"/>
            <p:nvPr/>
          </p:nvSpPr>
          <p:spPr>
            <a:xfrm>
              <a:off x="687938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5</a:t>
              </a:r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C5C9420C-E225-4C73-9829-2A79C14A746B}"/>
                </a:ext>
              </a:extLst>
            </p:cNvPr>
            <p:cNvSpPr txBox="1"/>
            <p:nvPr/>
          </p:nvSpPr>
          <p:spPr>
            <a:xfrm>
              <a:off x="6762366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/>
                <a:t>10</a:t>
              </a:r>
            </a:p>
          </p:txBody>
        </p: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CDF7072B-AC86-4775-9F8E-732C0B128CBC}"/>
                </a:ext>
              </a:extLst>
            </p:cNvPr>
            <p:cNvSpPr txBox="1"/>
            <p:nvPr/>
          </p:nvSpPr>
          <p:spPr>
            <a:xfrm>
              <a:off x="6762366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15</a:t>
              </a:r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ADD17071-96F4-4A09-A16A-94F03AB2C244}"/>
                </a:ext>
              </a:extLst>
            </p:cNvPr>
            <p:cNvSpPr txBox="1"/>
            <p:nvPr/>
          </p:nvSpPr>
          <p:spPr>
            <a:xfrm>
              <a:off x="6762366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20</a:t>
              </a:r>
            </a:p>
          </p:txBody>
        </p: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BF349077-26A1-46E4-A92E-00C98D9E130E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25</a:t>
              </a:r>
            </a:p>
          </p:txBody>
        </p:sp>
        <p:sp>
          <p:nvSpPr>
            <p:cNvPr id="77" name="Tekstvak 76">
              <a:extLst>
                <a:ext uri="{FF2B5EF4-FFF2-40B4-BE49-F238E27FC236}">
                  <a16:creationId xmlns:a16="http://schemas.microsoft.com/office/drawing/2014/main" id="{9916F186-4261-4594-B90B-C8ECB4968DC2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AB91E8A5-C870-4D09-98B8-0D8420DF23AD}"/>
                </a:ext>
              </a:extLst>
            </p:cNvPr>
            <p:cNvSpPr txBox="1"/>
            <p:nvPr/>
          </p:nvSpPr>
          <p:spPr>
            <a:xfrm>
              <a:off x="839835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65B53653-CB74-40EA-88A3-B2A3AE9952C5}"/>
                </a:ext>
              </a:extLst>
            </p:cNvPr>
            <p:cNvSpPr txBox="1"/>
            <p:nvPr/>
          </p:nvSpPr>
          <p:spPr>
            <a:xfrm>
              <a:off x="913412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9D7FA084-9CD7-4AF4-8B24-3DA2EE202A79}"/>
                </a:ext>
              </a:extLst>
            </p:cNvPr>
            <p:cNvSpPr txBox="1"/>
            <p:nvPr/>
          </p:nvSpPr>
          <p:spPr>
            <a:xfrm>
              <a:off x="984150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5F3295C5-BBD4-405E-A306-5250DB240165}"/>
                </a:ext>
              </a:extLst>
            </p:cNvPr>
            <p:cNvSpPr txBox="1"/>
            <p:nvPr/>
          </p:nvSpPr>
          <p:spPr>
            <a:xfrm>
              <a:off x="10558406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cxnSp>
          <p:nvCxnSpPr>
            <p:cNvPr id="82" name="Rechte verbindingslijn 81">
              <a:extLst>
                <a:ext uri="{FF2B5EF4-FFF2-40B4-BE49-F238E27FC236}">
                  <a16:creationId xmlns:a16="http://schemas.microsoft.com/office/drawing/2014/main" id="{64C94A62-A97E-4DAE-B828-0FED7CAA3A72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478B71A9-E611-4CCD-8488-AABB20B6FF6B}"/>
              </a:ext>
            </a:extLst>
          </p:cNvPr>
          <p:cNvCxnSpPr>
            <a:cxnSpLocks/>
          </p:cNvCxnSpPr>
          <p:nvPr/>
        </p:nvCxnSpPr>
        <p:spPr>
          <a:xfrm flipH="1">
            <a:off x="8077200" y="2124075"/>
            <a:ext cx="2828925" cy="2724150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kstvak 85">
            <a:extLst>
              <a:ext uri="{FF2B5EF4-FFF2-40B4-BE49-F238E27FC236}">
                <a16:creationId xmlns:a16="http://schemas.microsoft.com/office/drawing/2014/main" id="{7987D62F-2433-4671-BECA-CBFDF4ACC1C2}"/>
              </a:ext>
            </a:extLst>
          </p:cNvPr>
          <p:cNvSpPr txBox="1"/>
          <p:nvPr/>
        </p:nvSpPr>
        <p:spPr>
          <a:xfrm>
            <a:off x="10541917" y="2392946"/>
            <a:ext cx="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B824127B-70C3-4B78-9766-187B98767DE8}"/>
              </a:ext>
            </a:extLst>
          </p:cNvPr>
          <p:cNvSpPr/>
          <p:nvPr/>
        </p:nvSpPr>
        <p:spPr>
          <a:xfrm>
            <a:off x="9673456" y="3155668"/>
            <a:ext cx="144000" cy="144000"/>
          </a:xfrm>
          <a:prstGeom prst="ellipse">
            <a:avLst/>
          </a:prstGeom>
          <a:solidFill>
            <a:srgbClr val="1A80B6"/>
          </a:solidFill>
          <a:ln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9238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E53990C1-8600-401A-A96B-666A55091EC9}" vid="{3C59D865-76FB-4C6D-9B73-707A6EC89E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355</TotalTime>
  <Words>1067</Words>
  <Application>Microsoft Office PowerPoint</Application>
  <PresentationFormat>Breedbeeld</PresentationFormat>
  <Paragraphs>350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Economielokaal vwoNieuw</vt:lpstr>
      <vt:lpstr>Het aanbod</vt:lpstr>
      <vt:lpstr>PowerPoint-presentatie</vt:lpstr>
      <vt:lpstr>Verkoopbereidheid minimaal verdienen aan een product</vt:lpstr>
      <vt:lpstr>Als het meer aanbieders worden</vt:lpstr>
      <vt:lpstr>In vergelijkingsvorm</vt:lpstr>
      <vt:lpstr>Aangeboden hoeveelheid</vt:lpstr>
      <vt:lpstr>PowerPoint-presentatie</vt:lpstr>
      <vt:lpstr>PowerPoint-presentatie</vt:lpstr>
      <vt:lpstr>PowerPoint-presentatie</vt:lpstr>
      <vt:lpstr>Producentensurplus</vt:lpstr>
      <vt:lpstr>Producentensurplus</vt:lpstr>
      <vt:lpstr>En als het er meer worden…</vt:lpstr>
      <vt:lpstr>PowerPoint-presentatie</vt:lpstr>
      <vt:lpstr>PowerPoint-presentatie</vt:lpstr>
      <vt:lpstr>PowerPoint-presentatie</vt:lpstr>
      <vt:lpstr>De aanbodlijn</vt:lpstr>
      <vt:lpstr>Veranderingen</vt:lpstr>
      <vt:lpstr>Verschuivingen van/over de lijn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Bloemers</dc:creator>
  <cp:lastModifiedBy>Paul Bloemers</cp:lastModifiedBy>
  <cp:revision>3</cp:revision>
  <dcterms:created xsi:type="dcterms:W3CDTF">2020-04-03T11:57:11Z</dcterms:created>
  <dcterms:modified xsi:type="dcterms:W3CDTF">2023-09-09T12:51:10Z</dcterms:modified>
</cp:coreProperties>
</file>